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0" r:id="rId1"/>
    <p:sldMasterId id="2147484042" r:id="rId2"/>
  </p:sldMasterIdLst>
  <p:notesMasterIdLst>
    <p:notesMasterId r:id="rId17"/>
  </p:notesMasterIdLst>
  <p:sldIdLst>
    <p:sldId id="288" r:id="rId3"/>
    <p:sldId id="272" r:id="rId4"/>
    <p:sldId id="273" r:id="rId5"/>
    <p:sldId id="258" r:id="rId6"/>
    <p:sldId id="259" r:id="rId7"/>
    <p:sldId id="260" r:id="rId8"/>
    <p:sldId id="261" r:id="rId9"/>
    <p:sldId id="283" r:id="rId10"/>
    <p:sldId id="284" r:id="rId11"/>
    <p:sldId id="285" r:id="rId12"/>
    <p:sldId id="287" r:id="rId13"/>
    <p:sldId id="265" r:id="rId14"/>
    <p:sldId id="270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DD6E09"/>
    <a:srgbClr val="F3A35B"/>
    <a:srgbClr val="C4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61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image" Target="../media/image48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image" Target="../media/image48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B4D06F-10DA-44B6-B362-66EBF902A144}" type="doc">
      <dgm:prSet loTypeId="urn:microsoft.com/office/officeart/2008/layout/AlternatingHexagons" loCatId="list" qsTypeId="urn:microsoft.com/office/officeart/2005/8/quickstyle/3d1" qsCatId="3D" csTypeId="urn:microsoft.com/office/officeart/2005/8/colors/accent5_3" csCatId="accent5" phldr="1"/>
      <dgm:spPr/>
      <dgm:t>
        <a:bodyPr/>
        <a:lstStyle/>
        <a:p>
          <a:endParaRPr lang="en-IN"/>
        </a:p>
      </dgm:t>
    </dgm:pt>
    <dgm:pt modelId="{7B9B1196-5A06-4F05-AAC8-8FBD3AA8B94B}">
      <dgm:prSet phldrT="[Text]" custT="1"/>
      <dgm:spPr/>
      <dgm:t>
        <a:bodyPr/>
        <a:lstStyle/>
        <a:p>
          <a:r>
            <a:rPr lang="en-IN" sz="1600" b="1" dirty="0"/>
            <a:t>Nikita</a:t>
          </a:r>
          <a:br>
            <a:rPr lang="en-IN" sz="1600" b="1" dirty="0"/>
          </a:br>
          <a:r>
            <a:rPr lang="en-IN" sz="1600" b="1" dirty="0"/>
            <a:t>Yogesh</a:t>
          </a:r>
          <a:br>
            <a:rPr lang="en-IN" sz="1600" b="1" dirty="0"/>
          </a:br>
          <a:r>
            <a:rPr lang="en-IN" sz="1600" b="1" dirty="0"/>
            <a:t>Chavan</a:t>
          </a:r>
        </a:p>
      </dgm:t>
    </dgm:pt>
    <dgm:pt modelId="{9F34C44D-6CEB-41FD-B13F-D1F37336EFB9}" type="parTrans" cxnId="{8CEBCEC0-819E-4CE7-83E2-F0D1233BF71E}">
      <dgm:prSet/>
      <dgm:spPr/>
      <dgm:t>
        <a:bodyPr/>
        <a:lstStyle/>
        <a:p>
          <a:endParaRPr lang="en-IN"/>
        </a:p>
      </dgm:t>
    </dgm:pt>
    <dgm:pt modelId="{19A998F0-E654-4CD0-95A1-35AF9FAE669C}" type="sibTrans" cxnId="{8CEBCEC0-819E-4CE7-83E2-F0D1233BF71E}">
      <dgm:prSet/>
      <dgm:spPr/>
      <dgm:t>
        <a:bodyPr/>
        <a:lstStyle/>
        <a:p>
          <a:r>
            <a:rPr lang="en-IN" b="1" dirty="0"/>
            <a:t>Sambathina</a:t>
          </a:r>
          <a:br>
            <a:rPr lang="en-IN" b="1" dirty="0"/>
          </a:br>
          <a:r>
            <a:rPr lang="en-IN" b="1" dirty="0"/>
            <a:t>Dhamanidhi</a:t>
          </a:r>
        </a:p>
      </dgm:t>
    </dgm:pt>
    <dgm:pt modelId="{35098482-BC7A-4FDC-B8DC-B71ED4261AD5}">
      <dgm:prSet phldrT="[Text]"/>
      <dgm:spPr/>
      <dgm:t>
        <a:bodyPr/>
        <a:lstStyle/>
        <a:p>
          <a:endParaRPr lang="en-IN" dirty="0"/>
        </a:p>
      </dgm:t>
    </dgm:pt>
    <dgm:pt modelId="{82B8EBA4-029D-45E9-984B-3E03C3D6A62F}" type="parTrans" cxnId="{2930C212-C6E1-4DC5-8964-78462617E83B}">
      <dgm:prSet/>
      <dgm:spPr/>
      <dgm:t>
        <a:bodyPr/>
        <a:lstStyle/>
        <a:p>
          <a:endParaRPr lang="en-IN"/>
        </a:p>
      </dgm:t>
    </dgm:pt>
    <dgm:pt modelId="{CA32C238-D90E-4690-B596-2178780CF0E8}" type="sibTrans" cxnId="{2930C212-C6E1-4DC5-8964-78462617E83B}">
      <dgm:prSet/>
      <dgm:spPr/>
      <dgm:t>
        <a:bodyPr/>
        <a:lstStyle/>
        <a:p>
          <a:endParaRPr lang="en-IN"/>
        </a:p>
      </dgm:t>
    </dgm:pt>
    <dgm:pt modelId="{5963B305-4720-4E47-A4D7-D12B53D3F146}">
      <dgm:prSet phldrT="[Text]"/>
      <dgm:spPr/>
      <dgm:t>
        <a:bodyPr/>
        <a:lstStyle/>
        <a:p>
          <a:r>
            <a:rPr lang="en-IN" b="1" dirty="0"/>
            <a:t>Shubham Laxman </a:t>
          </a:r>
          <a:r>
            <a:rPr lang="en-IN" b="1" dirty="0" err="1"/>
            <a:t>Chandere</a:t>
          </a:r>
          <a:endParaRPr lang="en-IN" b="1" dirty="0"/>
        </a:p>
      </dgm:t>
    </dgm:pt>
    <dgm:pt modelId="{661E99A3-7494-4519-9711-61441501550A}" type="parTrans" cxnId="{DE5899CA-254E-4B55-86BC-CFC98A11E666}">
      <dgm:prSet/>
      <dgm:spPr/>
      <dgm:t>
        <a:bodyPr/>
        <a:lstStyle/>
        <a:p>
          <a:endParaRPr lang="en-IN"/>
        </a:p>
      </dgm:t>
    </dgm:pt>
    <dgm:pt modelId="{AD37B7EB-3AFD-4C07-A70D-AA1EEDAD5BA5}" type="sibTrans" cxnId="{DE5899CA-254E-4B55-86BC-CFC98A11E666}">
      <dgm:prSet custT="1"/>
      <dgm:spPr/>
      <dgm:t>
        <a:bodyPr/>
        <a:lstStyle/>
        <a:p>
          <a:r>
            <a:rPr lang="en-IN" sz="1600" b="1" dirty="0">
              <a:solidFill>
                <a:schemeClr val="accent1">
                  <a:lumMod val="50000"/>
                </a:schemeClr>
              </a:solidFill>
            </a:rPr>
            <a:t>Ajinkya Shivaji</a:t>
          </a:r>
          <a:br>
            <a:rPr lang="en-IN" sz="1600" b="1" dirty="0">
              <a:solidFill>
                <a:schemeClr val="accent1">
                  <a:lumMod val="50000"/>
                </a:schemeClr>
              </a:solidFill>
            </a:rPr>
          </a:br>
          <a:r>
            <a:rPr lang="en-IN" sz="1600" b="1" dirty="0">
              <a:solidFill>
                <a:schemeClr val="accent1">
                  <a:lumMod val="50000"/>
                </a:schemeClr>
              </a:solidFill>
            </a:rPr>
            <a:t>More</a:t>
          </a:r>
        </a:p>
      </dgm:t>
    </dgm:pt>
    <dgm:pt modelId="{435354BF-A1FE-44AA-831D-20AAA85E9684}">
      <dgm:prSet phldrT="[Text]"/>
      <dgm:spPr/>
      <dgm:t>
        <a:bodyPr/>
        <a:lstStyle/>
        <a:p>
          <a:r>
            <a:rPr lang="en-IN" b="1" dirty="0">
              <a:solidFill>
                <a:schemeClr val="accent1">
                  <a:lumMod val="50000"/>
                </a:schemeClr>
              </a:solidFill>
            </a:rPr>
            <a:t>Siddhi</a:t>
          </a:r>
          <a:br>
            <a:rPr lang="en-IN" dirty="0">
              <a:solidFill>
                <a:schemeClr val="accent1">
                  <a:lumMod val="50000"/>
                </a:schemeClr>
              </a:solidFill>
            </a:rPr>
          </a:br>
          <a:r>
            <a:rPr lang="en-IN" b="1" dirty="0" err="1">
              <a:solidFill>
                <a:schemeClr val="accent1">
                  <a:lumMod val="50000"/>
                </a:schemeClr>
              </a:solidFill>
            </a:rPr>
            <a:t>Tembhurne</a:t>
          </a:r>
          <a:endParaRPr lang="en-IN" b="1" dirty="0">
            <a:solidFill>
              <a:schemeClr val="accent1">
                <a:lumMod val="50000"/>
              </a:schemeClr>
            </a:solidFill>
          </a:endParaRPr>
        </a:p>
      </dgm:t>
    </dgm:pt>
    <dgm:pt modelId="{EEE796C8-A107-44CA-8EDB-007384217057}" type="parTrans" cxnId="{3C697E46-E40F-4311-BC04-E33469954DD8}">
      <dgm:prSet/>
      <dgm:spPr/>
      <dgm:t>
        <a:bodyPr/>
        <a:lstStyle/>
        <a:p>
          <a:endParaRPr lang="en-IN"/>
        </a:p>
      </dgm:t>
    </dgm:pt>
    <dgm:pt modelId="{025A1A69-C9DF-40CB-A5F9-6DAA41726890}" type="sibTrans" cxnId="{3C697E46-E40F-4311-BC04-E33469954DD8}">
      <dgm:prSet custT="1"/>
      <dgm:spPr/>
      <dgm:t>
        <a:bodyPr/>
        <a:lstStyle/>
        <a:p>
          <a:r>
            <a:rPr lang="en-IN" sz="1600" b="1" dirty="0" err="1">
              <a:solidFill>
                <a:schemeClr val="accent1">
                  <a:lumMod val="50000"/>
                </a:schemeClr>
              </a:solidFill>
            </a:rPr>
            <a:t>Pratikha</a:t>
          </a:r>
          <a:r>
            <a:rPr lang="en-IN" sz="1600" b="1" dirty="0">
              <a:solidFill>
                <a:schemeClr val="accent1">
                  <a:lumMod val="50000"/>
                </a:schemeClr>
              </a:solidFill>
            </a:rPr>
            <a:t> Mohapatra</a:t>
          </a:r>
        </a:p>
      </dgm:t>
    </dgm:pt>
    <dgm:pt modelId="{52BB0D32-F7E4-410C-BFD5-ABE843CBCE30}" type="pres">
      <dgm:prSet presAssocID="{A2B4D06F-10DA-44B6-B362-66EBF902A144}" presName="Name0" presStyleCnt="0">
        <dgm:presLayoutVars>
          <dgm:chMax/>
          <dgm:chPref/>
          <dgm:dir/>
          <dgm:animLvl val="lvl"/>
        </dgm:presLayoutVars>
      </dgm:prSet>
      <dgm:spPr/>
    </dgm:pt>
    <dgm:pt modelId="{562514F3-8CC0-46C8-9634-34EFE92A71E5}" type="pres">
      <dgm:prSet presAssocID="{7B9B1196-5A06-4F05-AAC8-8FBD3AA8B94B}" presName="composite" presStyleCnt="0"/>
      <dgm:spPr/>
    </dgm:pt>
    <dgm:pt modelId="{BF2DC369-52BE-4859-A4F8-60F4315741DD}" type="pres">
      <dgm:prSet presAssocID="{7B9B1196-5A06-4F05-AAC8-8FBD3AA8B94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E43731D9-661D-40B0-A5A7-93A8E749228C}" type="pres">
      <dgm:prSet presAssocID="{7B9B1196-5A06-4F05-AAC8-8FBD3AA8B94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3998997-C49D-4BF1-AAF6-83D3497913E5}" type="pres">
      <dgm:prSet presAssocID="{7B9B1196-5A06-4F05-AAC8-8FBD3AA8B94B}" presName="BalanceSpacing" presStyleCnt="0"/>
      <dgm:spPr/>
    </dgm:pt>
    <dgm:pt modelId="{2D61491B-2A9D-4526-9DCD-B815531D8460}" type="pres">
      <dgm:prSet presAssocID="{7B9B1196-5A06-4F05-AAC8-8FBD3AA8B94B}" presName="BalanceSpacing1" presStyleCnt="0"/>
      <dgm:spPr/>
    </dgm:pt>
    <dgm:pt modelId="{ACE17DB5-D8EB-4D7F-9632-2AB0C1079FC0}" type="pres">
      <dgm:prSet presAssocID="{19A998F0-E654-4CD0-95A1-35AF9FAE669C}" presName="Accent1Text" presStyleLbl="node1" presStyleIdx="1" presStyleCnt="6" custLinFactNeighborX="1861" custLinFactNeighborY="2216"/>
      <dgm:spPr/>
    </dgm:pt>
    <dgm:pt modelId="{460A5655-995C-4629-BA29-9A41D0E4EA53}" type="pres">
      <dgm:prSet presAssocID="{19A998F0-E654-4CD0-95A1-35AF9FAE669C}" presName="spaceBetweenRectangles" presStyleCnt="0"/>
      <dgm:spPr/>
    </dgm:pt>
    <dgm:pt modelId="{7C4CFCA9-CE4B-47A9-8BE9-3DDCB08A329B}" type="pres">
      <dgm:prSet presAssocID="{5963B305-4720-4E47-A4D7-D12B53D3F146}" presName="composite" presStyleCnt="0"/>
      <dgm:spPr/>
    </dgm:pt>
    <dgm:pt modelId="{99E3BE36-C85B-401D-8321-E3A9FB60D8CA}" type="pres">
      <dgm:prSet presAssocID="{5963B305-4720-4E47-A4D7-D12B53D3F146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D89B9C76-7D39-484B-AD9E-EF4419A965AE}" type="pres">
      <dgm:prSet presAssocID="{5963B305-4720-4E47-A4D7-D12B53D3F146}" presName="Childtext1" presStyleLbl="revTx" presStyleIdx="1" presStyleCnt="3" custScaleX="113647" custScaleY="60430" custLinFactNeighborX="-11150" custLinFactNeighborY="22339">
        <dgm:presLayoutVars>
          <dgm:chMax val="0"/>
          <dgm:chPref val="0"/>
          <dgm:bulletEnabled val="1"/>
        </dgm:presLayoutVars>
      </dgm:prSet>
      <dgm:spPr/>
    </dgm:pt>
    <dgm:pt modelId="{5EC0052B-2E77-4844-A9F8-5186D27D02C4}" type="pres">
      <dgm:prSet presAssocID="{5963B305-4720-4E47-A4D7-D12B53D3F146}" presName="BalanceSpacing" presStyleCnt="0"/>
      <dgm:spPr/>
    </dgm:pt>
    <dgm:pt modelId="{AF1264B4-8E8E-4B9A-B1CA-8C3332CF1E43}" type="pres">
      <dgm:prSet presAssocID="{5963B305-4720-4E47-A4D7-D12B53D3F146}" presName="BalanceSpacing1" presStyleCnt="0"/>
      <dgm:spPr/>
    </dgm:pt>
    <dgm:pt modelId="{E03575B0-6CCB-4F1F-B1B1-146F29B84A9D}" type="pres">
      <dgm:prSet presAssocID="{AD37B7EB-3AFD-4C07-A70D-AA1EEDAD5BA5}" presName="Accent1Text" presStyleLbl="node1" presStyleIdx="3" presStyleCnt="6"/>
      <dgm:spPr/>
    </dgm:pt>
    <dgm:pt modelId="{3E2EAD99-9DD4-436A-9499-F383D3AC7CDD}" type="pres">
      <dgm:prSet presAssocID="{AD37B7EB-3AFD-4C07-A70D-AA1EEDAD5BA5}" presName="spaceBetweenRectangles" presStyleCnt="0"/>
      <dgm:spPr/>
    </dgm:pt>
    <dgm:pt modelId="{1425CB8D-707F-4C3F-88F0-FA617FD2A395}" type="pres">
      <dgm:prSet presAssocID="{435354BF-A1FE-44AA-831D-20AAA85E9684}" presName="composite" presStyleCnt="0"/>
      <dgm:spPr/>
    </dgm:pt>
    <dgm:pt modelId="{CFD8835D-88B9-44CC-A344-5AC15A382F6B}" type="pres">
      <dgm:prSet presAssocID="{435354BF-A1FE-44AA-831D-20AAA85E9684}" presName="Parent1" presStyleLbl="node1" presStyleIdx="4" presStyleCnt="6" custLinFactNeighborX="3514" custLinFactNeighborY="124">
        <dgm:presLayoutVars>
          <dgm:chMax val="1"/>
          <dgm:chPref val="1"/>
          <dgm:bulletEnabled val="1"/>
        </dgm:presLayoutVars>
      </dgm:prSet>
      <dgm:spPr/>
    </dgm:pt>
    <dgm:pt modelId="{8AE2DA43-F0CD-4044-B50A-8A4500EDB140}" type="pres">
      <dgm:prSet presAssocID="{435354BF-A1FE-44AA-831D-20AAA85E968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F0C2D37-12A1-4EFF-A9BA-3F878CF05340}" type="pres">
      <dgm:prSet presAssocID="{435354BF-A1FE-44AA-831D-20AAA85E9684}" presName="BalanceSpacing" presStyleCnt="0"/>
      <dgm:spPr/>
    </dgm:pt>
    <dgm:pt modelId="{50255574-2FF4-42EE-AE35-5DDA6FF3BF72}" type="pres">
      <dgm:prSet presAssocID="{435354BF-A1FE-44AA-831D-20AAA85E9684}" presName="BalanceSpacing1" presStyleCnt="0"/>
      <dgm:spPr/>
    </dgm:pt>
    <dgm:pt modelId="{9CF0DECB-9640-425B-81C7-E5C205914578}" type="pres">
      <dgm:prSet presAssocID="{025A1A69-C9DF-40CB-A5F9-6DAA41726890}" presName="Accent1Text" presStyleLbl="node1" presStyleIdx="5" presStyleCnt="6" custLinFactNeighborX="2481" custLinFactNeighborY="124"/>
      <dgm:spPr/>
    </dgm:pt>
  </dgm:ptLst>
  <dgm:cxnLst>
    <dgm:cxn modelId="{A6E3C111-9053-414A-BD38-D43045433F51}" type="presOf" srcId="{435354BF-A1FE-44AA-831D-20AAA85E9684}" destId="{CFD8835D-88B9-44CC-A344-5AC15A382F6B}" srcOrd="0" destOrd="0" presId="urn:microsoft.com/office/officeart/2008/layout/AlternatingHexagons"/>
    <dgm:cxn modelId="{2930C212-C6E1-4DC5-8964-78462617E83B}" srcId="{7B9B1196-5A06-4F05-AAC8-8FBD3AA8B94B}" destId="{35098482-BC7A-4FDC-B8DC-B71ED4261AD5}" srcOrd="0" destOrd="0" parTransId="{82B8EBA4-029D-45E9-984B-3E03C3D6A62F}" sibTransId="{CA32C238-D90E-4690-B596-2178780CF0E8}"/>
    <dgm:cxn modelId="{27E0032C-2AAD-4925-ADED-394E9B9CC31A}" type="presOf" srcId="{AD37B7EB-3AFD-4C07-A70D-AA1EEDAD5BA5}" destId="{E03575B0-6CCB-4F1F-B1B1-146F29B84A9D}" srcOrd="0" destOrd="0" presId="urn:microsoft.com/office/officeart/2008/layout/AlternatingHexagons"/>
    <dgm:cxn modelId="{956BAF62-47A3-4FDF-B75E-447331FC1C89}" type="presOf" srcId="{35098482-BC7A-4FDC-B8DC-B71ED4261AD5}" destId="{E43731D9-661D-40B0-A5A7-93A8E749228C}" srcOrd="0" destOrd="0" presId="urn:microsoft.com/office/officeart/2008/layout/AlternatingHexagons"/>
    <dgm:cxn modelId="{3C697E46-E40F-4311-BC04-E33469954DD8}" srcId="{A2B4D06F-10DA-44B6-B362-66EBF902A144}" destId="{435354BF-A1FE-44AA-831D-20AAA85E9684}" srcOrd="2" destOrd="0" parTransId="{EEE796C8-A107-44CA-8EDB-007384217057}" sibTransId="{025A1A69-C9DF-40CB-A5F9-6DAA41726890}"/>
    <dgm:cxn modelId="{B12A8846-9BCF-42A8-AA47-E569271C15F5}" type="presOf" srcId="{19A998F0-E654-4CD0-95A1-35AF9FAE669C}" destId="{ACE17DB5-D8EB-4D7F-9632-2AB0C1079FC0}" srcOrd="0" destOrd="0" presId="urn:microsoft.com/office/officeart/2008/layout/AlternatingHexagons"/>
    <dgm:cxn modelId="{A33A6984-77AE-4C33-92A7-5EB0FAFC8208}" type="presOf" srcId="{A2B4D06F-10DA-44B6-B362-66EBF902A144}" destId="{52BB0D32-F7E4-410C-BFD5-ABE843CBCE30}" srcOrd="0" destOrd="0" presId="urn:microsoft.com/office/officeart/2008/layout/AlternatingHexagons"/>
    <dgm:cxn modelId="{205687B4-2E0D-420E-AAB2-4EAADDC2E5F6}" type="presOf" srcId="{025A1A69-C9DF-40CB-A5F9-6DAA41726890}" destId="{9CF0DECB-9640-425B-81C7-E5C205914578}" srcOrd="0" destOrd="0" presId="urn:microsoft.com/office/officeart/2008/layout/AlternatingHexagons"/>
    <dgm:cxn modelId="{8CEBCEC0-819E-4CE7-83E2-F0D1233BF71E}" srcId="{A2B4D06F-10DA-44B6-B362-66EBF902A144}" destId="{7B9B1196-5A06-4F05-AAC8-8FBD3AA8B94B}" srcOrd="0" destOrd="0" parTransId="{9F34C44D-6CEB-41FD-B13F-D1F37336EFB9}" sibTransId="{19A998F0-E654-4CD0-95A1-35AF9FAE669C}"/>
    <dgm:cxn modelId="{DE5899CA-254E-4B55-86BC-CFC98A11E666}" srcId="{A2B4D06F-10DA-44B6-B362-66EBF902A144}" destId="{5963B305-4720-4E47-A4D7-D12B53D3F146}" srcOrd="1" destOrd="0" parTransId="{661E99A3-7494-4519-9711-61441501550A}" sibTransId="{AD37B7EB-3AFD-4C07-A70D-AA1EEDAD5BA5}"/>
    <dgm:cxn modelId="{E105F0DC-75C8-4B49-9ED6-C88B727AB318}" type="presOf" srcId="{7B9B1196-5A06-4F05-AAC8-8FBD3AA8B94B}" destId="{BF2DC369-52BE-4859-A4F8-60F4315741DD}" srcOrd="0" destOrd="0" presId="urn:microsoft.com/office/officeart/2008/layout/AlternatingHexagons"/>
    <dgm:cxn modelId="{359563EA-957F-47F4-8EDF-511A86E63FF7}" type="presOf" srcId="{5963B305-4720-4E47-A4D7-D12B53D3F146}" destId="{99E3BE36-C85B-401D-8321-E3A9FB60D8CA}" srcOrd="0" destOrd="0" presId="urn:microsoft.com/office/officeart/2008/layout/AlternatingHexagons"/>
    <dgm:cxn modelId="{A1DD1F2C-BCE0-496F-A870-3C44B80A5528}" type="presParOf" srcId="{52BB0D32-F7E4-410C-BFD5-ABE843CBCE30}" destId="{562514F3-8CC0-46C8-9634-34EFE92A71E5}" srcOrd="0" destOrd="0" presId="urn:microsoft.com/office/officeart/2008/layout/AlternatingHexagons"/>
    <dgm:cxn modelId="{B96A4EE9-7197-4A92-82D9-7970A0FB5CF9}" type="presParOf" srcId="{562514F3-8CC0-46C8-9634-34EFE92A71E5}" destId="{BF2DC369-52BE-4859-A4F8-60F4315741DD}" srcOrd="0" destOrd="0" presId="urn:microsoft.com/office/officeart/2008/layout/AlternatingHexagons"/>
    <dgm:cxn modelId="{F9A52355-7990-45AF-ADB5-75D3E8CEA9F0}" type="presParOf" srcId="{562514F3-8CC0-46C8-9634-34EFE92A71E5}" destId="{E43731D9-661D-40B0-A5A7-93A8E749228C}" srcOrd="1" destOrd="0" presId="urn:microsoft.com/office/officeart/2008/layout/AlternatingHexagons"/>
    <dgm:cxn modelId="{265C8D36-9F14-4863-8787-CBD32BC409AE}" type="presParOf" srcId="{562514F3-8CC0-46C8-9634-34EFE92A71E5}" destId="{33998997-C49D-4BF1-AAF6-83D3497913E5}" srcOrd="2" destOrd="0" presId="urn:microsoft.com/office/officeart/2008/layout/AlternatingHexagons"/>
    <dgm:cxn modelId="{575C94B8-879E-42B8-B237-94C5B3488815}" type="presParOf" srcId="{562514F3-8CC0-46C8-9634-34EFE92A71E5}" destId="{2D61491B-2A9D-4526-9DCD-B815531D8460}" srcOrd="3" destOrd="0" presId="urn:microsoft.com/office/officeart/2008/layout/AlternatingHexagons"/>
    <dgm:cxn modelId="{53BB63EA-FEA2-41DC-A047-16FA9B15A048}" type="presParOf" srcId="{562514F3-8CC0-46C8-9634-34EFE92A71E5}" destId="{ACE17DB5-D8EB-4D7F-9632-2AB0C1079FC0}" srcOrd="4" destOrd="0" presId="urn:microsoft.com/office/officeart/2008/layout/AlternatingHexagons"/>
    <dgm:cxn modelId="{1789DD99-705A-4D8F-9E76-33A10E6CA954}" type="presParOf" srcId="{52BB0D32-F7E4-410C-BFD5-ABE843CBCE30}" destId="{460A5655-995C-4629-BA29-9A41D0E4EA53}" srcOrd="1" destOrd="0" presId="urn:microsoft.com/office/officeart/2008/layout/AlternatingHexagons"/>
    <dgm:cxn modelId="{2B8BF3E0-9590-4E3A-A079-F15585193E8A}" type="presParOf" srcId="{52BB0D32-F7E4-410C-BFD5-ABE843CBCE30}" destId="{7C4CFCA9-CE4B-47A9-8BE9-3DDCB08A329B}" srcOrd="2" destOrd="0" presId="urn:microsoft.com/office/officeart/2008/layout/AlternatingHexagons"/>
    <dgm:cxn modelId="{68D157D0-D85C-4591-9A4E-B59368F541CB}" type="presParOf" srcId="{7C4CFCA9-CE4B-47A9-8BE9-3DDCB08A329B}" destId="{99E3BE36-C85B-401D-8321-E3A9FB60D8CA}" srcOrd="0" destOrd="0" presId="urn:microsoft.com/office/officeart/2008/layout/AlternatingHexagons"/>
    <dgm:cxn modelId="{F2604AAA-6A45-409C-87EE-40EBFF9AA9B7}" type="presParOf" srcId="{7C4CFCA9-CE4B-47A9-8BE9-3DDCB08A329B}" destId="{D89B9C76-7D39-484B-AD9E-EF4419A965AE}" srcOrd="1" destOrd="0" presId="urn:microsoft.com/office/officeart/2008/layout/AlternatingHexagons"/>
    <dgm:cxn modelId="{A1652192-FE99-480D-8B39-E6BA0F5FF5F1}" type="presParOf" srcId="{7C4CFCA9-CE4B-47A9-8BE9-3DDCB08A329B}" destId="{5EC0052B-2E77-4844-A9F8-5186D27D02C4}" srcOrd="2" destOrd="0" presId="urn:microsoft.com/office/officeart/2008/layout/AlternatingHexagons"/>
    <dgm:cxn modelId="{A193FE25-98B9-4C24-95B5-498D60061172}" type="presParOf" srcId="{7C4CFCA9-CE4B-47A9-8BE9-3DDCB08A329B}" destId="{AF1264B4-8E8E-4B9A-B1CA-8C3332CF1E43}" srcOrd="3" destOrd="0" presId="urn:microsoft.com/office/officeart/2008/layout/AlternatingHexagons"/>
    <dgm:cxn modelId="{1C69B1E3-C5C0-4964-819A-D6584B1A8F2C}" type="presParOf" srcId="{7C4CFCA9-CE4B-47A9-8BE9-3DDCB08A329B}" destId="{E03575B0-6CCB-4F1F-B1B1-146F29B84A9D}" srcOrd="4" destOrd="0" presId="urn:microsoft.com/office/officeart/2008/layout/AlternatingHexagons"/>
    <dgm:cxn modelId="{DE53FBA1-9BB3-4657-95C3-FC8484C49179}" type="presParOf" srcId="{52BB0D32-F7E4-410C-BFD5-ABE843CBCE30}" destId="{3E2EAD99-9DD4-436A-9499-F383D3AC7CDD}" srcOrd="3" destOrd="0" presId="urn:microsoft.com/office/officeart/2008/layout/AlternatingHexagons"/>
    <dgm:cxn modelId="{2941E354-A655-4647-A386-F0AA0B244717}" type="presParOf" srcId="{52BB0D32-F7E4-410C-BFD5-ABE843CBCE30}" destId="{1425CB8D-707F-4C3F-88F0-FA617FD2A395}" srcOrd="4" destOrd="0" presId="urn:microsoft.com/office/officeart/2008/layout/AlternatingHexagons"/>
    <dgm:cxn modelId="{52C9BDA1-9F1E-4798-A34F-BBC8EC0CBE62}" type="presParOf" srcId="{1425CB8D-707F-4C3F-88F0-FA617FD2A395}" destId="{CFD8835D-88B9-44CC-A344-5AC15A382F6B}" srcOrd="0" destOrd="0" presId="urn:microsoft.com/office/officeart/2008/layout/AlternatingHexagons"/>
    <dgm:cxn modelId="{29BD6905-51D6-465E-8090-AA73560C7F17}" type="presParOf" srcId="{1425CB8D-707F-4C3F-88F0-FA617FD2A395}" destId="{8AE2DA43-F0CD-4044-B50A-8A4500EDB140}" srcOrd="1" destOrd="0" presId="urn:microsoft.com/office/officeart/2008/layout/AlternatingHexagons"/>
    <dgm:cxn modelId="{D0E1A428-2323-4C73-A223-B9FD2CBC8342}" type="presParOf" srcId="{1425CB8D-707F-4C3F-88F0-FA617FD2A395}" destId="{2F0C2D37-12A1-4EFF-A9BA-3F878CF05340}" srcOrd="2" destOrd="0" presId="urn:microsoft.com/office/officeart/2008/layout/AlternatingHexagons"/>
    <dgm:cxn modelId="{2A3EEBCE-2BB3-4A01-9496-D279A6647666}" type="presParOf" srcId="{1425CB8D-707F-4C3F-88F0-FA617FD2A395}" destId="{50255574-2FF4-42EE-AE35-5DDA6FF3BF72}" srcOrd="3" destOrd="0" presId="urn:microsoft.com/office/officeart/2008/layout/AlternatingHexagons"/>
    <dgm:cxn modelId="{1ECA9D7D-9631-4D66-947E-F72FB0B60040}" type="presParOf" srcId="{1425CB8D-707F-4C3F-88F0-FA617FD2A395}" destId="{9CF0DECB-9640-425B-81C7-E5C205914578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EAD8FB-BAA5-4C9D-AD74-2CBE1CC63608}" type="doc">
      <dgm:prSet loTypeId="urn:microsoft.com/office/officeart/2005/8/layout/vList3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F1738143-4C56-43BC-8A3D-3BA08B69E49A}">
      <dgm:prSet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en-US" dirty="0"/>
            <a:t>Cross-sell performance is slightly below target.</a:t>
          </a:r>
          <a:endParaRPr lang="en-IN" dirty="0"/>
        </a:p>
      </dgm:t>
    </dgm:pt>
    <dgm:pt modelId="{8C0C5819-46D1-4F3A-8274-408278B959FB}" type="parTrans" cxnId="{DD38FCCD-1379-4F48-9B39-56DDBF961F27}">
      <dgm:prSet/>
      <dgm:spPr/>
      <dgm:t>
        <a:bodyPr/>
        <a:lstStyle/>
        <a:p>
          <a:endParaRPr lang="en-IN"/>
        </a:p>
      </dgm:t>
    </dgm:pt>
    <dgm:pt modelId="{8D494C82-01A5-447F-8E40-DC93C9AD223F}" type="sibTrans" cxnId="{DD38FCCD-1379-4F48-9B39-56DDBF961F27}">
      <dgm:prSet/>
      <dgm:spPr/>
      <dgm:t>
        <a:bodyPr/>
        <a:lstStyle/>
        <a:p>
          <a:endParaRPr lang="en-IN"/>
        </a:p>
      </dgm:t>
    </dgm:pt>
    <dgm:pt modelId="{0F105094-D72C-4232-80B2-B77834F4BED5}">
      <dgm:prSet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en-US" dirty="0"/>
            <a:t>New business is underperforming. </a:t>
          </a:r>
          <a:endParaRPr lang="en-IN" dirty="0"/>
        </a:p>
      </dgm:t>
    </dgm:pt>
    <dgm:pt modelId="{B6FEEBC3-A124-48D7-ACEB-E6B6F9571ED3}" type="parTrans" cxnId="{C26187F2-25BE-4F25-8D53-1377E8EC9DED}">
      <dgm:prSet/>
      <dgm:spPr/>
      <dgm:t>
        <a:bodyPr/>
        <a:lstStyle/>
        <a:p>
          <a:endParaRPr lang="en-IN"/>
        </a:p>
      </dgm:t>
    </dgm:pt>
    <dgm:pt modelId="{FFA5C61A-594F-4A57-9682-F677BC33AF0D}" type="sibTrans" cxnId="{C26187F2-25BE-4F25-8D53-1377E8EC9DED}">
      <dgm:prSet/>
      <dgm:spPr/>
      <dgm:t>
        <a:bodyPr/>
        <a:lstStyle/>
        <a:p>
          <a:endParaRPr lang="en-IN"/>
        </a:p>
      </dgm:t>
    </dgm:pt>
    <dgm:pt modelId="{4C3432C9-3B45-4AD1-A62F-CA4863452464}">
      <dgm:prSet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en-US" dirty="0"/>
            <a:t>Renewals exceed expectations.</a:t>
          </a:r>
          <a:endParaRPr lang="en-IN" dirty="0"/>
        </a:p>
      </dgm:t>
    </dgm:pt>
    <dgm:pt modelId="{D54E2ED1-0DA7-47F6-A119-21EF9D2CCA31}" type="parTrans" cxnId="{5E30ABC0-F724-4EED-9F8A-DFE512591B5E}">
      <dgm:prSet/>
      <dgm:spPr/>
      <dgm:t>
        <a:bodyPr/>
        <a:lstStyle/>
        <a:p>
          <a:endParaRPr lang="en-IN"/>
        </a:p>
      </dgm:t>
    </dgm:pt>
    <dgm:pt modelId="{8F234291-9FD5-47F3-A7D2-5C38D7304925}" type="sibTrans" cxnId="{5E30ABC0-F724-4EED-9F8A-DFE512591B5E}">
      <dgm:prSet/>
      <dgm:spPr/>
      <dgm:t>
        <a:bodyPr/>
        <a:lstStyle/>
        <a:p>
          <a:endParaRPr lang="en-IN"/>
        </a:p>
      </dgm:t>
    </dgm:pt>
    <dgm:pt modelId="{105B51B9-E6D1-48A1-860D-7DD20EFE4867}">
      <dgm:prSet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en-US" dirty="0"/>
            <a:t>Key opportunities identified in Fire and EL-Group Mediclaim.</a:t>
          </a:r>
          <a:endParaRPr lang="en-IN" dirty="0"/>
        </a:p>
      </dgm:t>
    </dgm:pt>
    <dgm:pt modelId="{7331B1EC-D1A4-458F-A3E8-A791A39D851D}" type="parTrans" cxnId="{41569BA7-50C0-413D-A8D6-C09866C82DFE}">
      <dgm:prSet/>
      <dgm:spPr/>
      <dgm:t>
        <a:bodyPr/>
        <a:lstStyle/>
        <a:p>
          <a:endParaRPr lang="en-IN"/>
        </a:p>
      </dgm:t>
    </dgm:pt>
    <dgm:pt modelId="{B0F77E99-FF3B-4FF7-BDD7-49DEE2967177}" type="sibTrans" cxnId="{41569BA7-50C0-413D-A8D6-C09866C82DFE}">
      <dgm:prSet/>
      <dgm:spPr/>
      <dgm:t>
        <a:bodyPr/>
        <a:lstStyle/>
        <a:p>
          <a:endParaRPr lang="en-IN"/>
        </a:p>
      </dgm:t>
    </dgm:pt>
    <dgm:pt modelId="{14BFBA54-8FC8-4F2D-9FF6-DDCB81A1D4BE}">
      <dgm:prSet/>
      <dgm:spPr>
        <a:effectLst>
          <a:innerShdw blurRad="114300">
            <a:prstClr val="black"/>
          </a:innerShdw>
        </a:effectLst>
      </dgm:spPr>
      <dgm:t>
        <a:bodyPr/>
        <a:lstStyle/>
        <a:p>
          <a:r>
            <a:rPr lang="en-US" dirty="0"/>
            <a:t>Achievements and areas of focus include stronger focus on new business and continuous follow-ups on renewals.</a:t>
          </a:r>
          <a:endParaRPr lang="en-IN" dirty="0"/>
        </a:p>
      </dgm:t>
    </dgm:pt>
    <dgm:pt modelId="{09DC1392-1199-4B59-87B8-5DC05D7624EA}" type="parTrans" cxnId="{FE600BB2-8120-43A7-ABBB-C4E24026C262}">
      <dgm:prSet/>
      <dgm:spPr/>
      <dgm:t>
        <a:bodyPr/>
        <a:lstStyle/>
        <a:p>
          <a:endParaRPr lang="en-IN"/>
        </a:p>
      </dgm:t>
    </dgm:pt>
    <dgm:pt modelId="{7DDEC9FE-DA40-4D7D-BA76-BEE3EB1559A1}" type="sibTrans" cxnId="{FE600BB2-8120-43A7-ABBB-C4E24026C262}">
      <dgm:prSet/>
      <dgm:spPr/>
      <dgm:t>
        <a:bodyPr/>
        <a:lstStyle/>
        <a:p>
          <a:endParaRPr lang="en-IN"/>
        </a:p>
      </dgm:t>
    </dgm:pt>
    <dgm:pt modelId="{E0888AEE-A7DB-4CD2-BC88-CB50624E5075}" type="pres">
      <dgm:prSet presAssocID="{B8EAD8FB-BAA5-4C9D-AD74-2CBE1CC63608}" presName="linearFlow" presStyleCnt="0">
        <dgm:presLayoutVars>
          <dgm:dir/>
          <dgm:resizeHandles val="exact"/>
        </dgm:presLayoutVars>
      </dgm:prSet>
      <dgm:spPr/>
    </dgm:pt>
    <dgm:pt modelId="{148B1CB5-C55A-4807-AC36-BC19CE9CEE45}" type="pres">
      <dgm:prSet presAssocID="{F1738143-4C56-43BC-8A3D-3BA08B69E49A}" presName="composite" presStyleCnt="0"/>
      <dgm:spPr/>
    </dgm:pt>
    <dgm:pt modelId="{D1775B4D-3144-4358-A1DB-1B2D2CC0E7D9}" type="pres">
      <dgm:prSet presAssocID="{F1738143-4C56-43BC-8A3D-3BA08B69E49A}" presName="imgShp" presStyleLbl="fgImgPlace1" presStyleIdx="0" presStyleCnt="5" custLinFactX="-63399" custLinFactNeighborX="-100000" custLinFactNeighborY="10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effectLst>
          <a:innerShdw blurRad="114300">
            <a:prstClr val="black"/>
          </a:innerShdw>
        </a:effectLst>
      </dgm:spPr>
    </dgm:pt>
    <dgm:pt modelId="{7000AB01-6B37-43CA-849A-61F4ADD29127}" type="pres">
      <dgm:prSet presAssocID="{F1738143-4C56-43BC-8A3D-3BA08B69E49A}" presName="txShp" presStyleLbl="node1" presStyleIdx="0" presStyleCnt="5" custScaleX="137313">
        <dgm:presLayoutVars>
          <dgm:bulletEnabled val="1"/>
        </dgm:presLayoutVars>
      </dgm:prSet>
      <dgm:spPr/>
    </dgm:pt>
    <dgm:pt modelId="{F901ACFD-3AEA-4949-BFD2-6A30D2A9A307}" type="pres">
      <dgm:prSet presAssocID="{8D494C82-01A5-447F-8E40-DC93C9AD223F}" presName="spacing" presStyleCnt="0"/>
      <dgm:spPr/>
    </dgm:pt>
    <dgm:pt modelId="{7869E227-8E41-434A-AD3E-74B46E180024}" type="pres">
      <dgm:prSet presAssocID="{0F105094-D72C-4232-80B2-B77834F4BED5}" presName="composite" presStyleCnt="0"/>
      <dgm:spPr/>
    </dgm:pt>
    <dgm:pt modelId="{6FA808B8-F01B-4328-BF27-A562DA72B3CD}" type="pres">
      <dgm:prSet presAssocID="{0F105094-D72C-4232-80B2-B77834F4BED5}" presName="imgShp" presStyleLbl="fgImgPlace1" presStyleIdx="1" presStyleCnt="5" custLinFactX="-63399" custLinFactNeighborX="-100000" custLinFactNeighborY="107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effectLst>
          <a:innerShdw blurRad="114300">
            <a:prstClr val="black"/>
          </a:innerShdw>
        </a:effectLst>
      </dgm:spPr>
    </dgm:pt>
    <dgm:pt modelId="{791CD9B2-DAEE-4FEF-8C88-FE19EE2CF25B}" type="pres">
      <dgm:prSet presAssocID="{0F105094-D72C-4232-80B2-B77834F4BED5}" presName="txShp" presStyleLbl="node1" presStyleIdx="1" presStyleCnt="5" custScaleX="137313">
        <dgm:presLayoutVars>
          <dgm:bulletEnabled val="1"/>
        </dgm:presLayoutVars>
      </dgm:prSet>
      <dgm:spPr/>
    </dgm:pt>
    <dgm:pt modelId="{0CE43209-E010-483F-A19E-E5782018C92C}" type="pres">
      <dgm:prSet presAssocID="{FFA5C61A-594F-4A57-9682-F677BC33AF0D}" presName="spacing" presStyleCnt="0"/>
      <dgm:spPr/>
    </dgm:pt>
    <dgm:pt modelId="{76F69D2D-61EF-4868-9D0E-BE070F8BB1B6}" type="pres">
      <dgm:prSet presAssocID="{4C3432C9-3B45-4AD1-A62F-CA4863452464}" presName="composite" presStyleCnt="0"/>
      <dgm:spPr/>
    </dgm:pt>
    <dgm:pt modelId="{8D31E3AB-4A88-4888-A729-35CF2F9212DA}" type="pres">
      <dgm:prSet presAssocID="{4C3432C9-3B45-4AD1-A62F-CA4863452464}" presName="imgShp" presStyleLbl="fgImgPlace1" presStyleIdx="2" presStyleCnt="5" custLinFactX="-63399" custLinFactNeighborX="-100000" custLinFactNeighborY="107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effectLst>
          <a:innerShdw blurRad="114300">
            <a:prstClr val="black"/>
          </a:innerShdw>
        </a:effectLst>
      </dgm:spPr>
    </dgm:pt>
    <dgm:pt modelId="{DA128657-E208-4167-9E7E-7D9C2BDD0E87}" type="pres">
      <dgm:prSet presAssocID="{4C3432C9-3B45-4AD1-A62F-CA4863452464}" presName="txShp" presStyleLbl="node1" presStyleIdx="2" presStyleCnt="5" custScaleX="137313">
        <dgm:presLayoutVars>
          <dgm:bulletEnabled val="1"/>
        </dgm:presLayoutVars>
      </dgm:prSet>
      <dgm:spPr/>
    </dgm:pt>
    <dgm:pt modelId="{5A3C286C-0870-4F83-AF2E-67F78C5D6B05}" type="pres">
      <dgm:prSet presAssocID="{8F234291-9FD5-47F3-A7D2-5C38D7304925}" presName="spacing" presStyleCnt="0"/>
      <dgm:spPr/>
    </dgm:pt>
    <dgm:pt modelId="{429EB6A5-1958-4FD0-9F7E-BFCEC9DC4A5C}" type="pres">
      <dgm:prSet presAssocID="{105B51B9-E6D1-48A1-860D-7DD20EFE4867}" presName="composite" presStyleCnt="0"/>
      <dgm:spPr/>
    </dgm:pt>
    <dgm:pt modelId="{7266BB5E-666E-4727-ADB8-310AF46B56FF}" type="pres">
      <dgm:prSet presAssocID="{105B51B9-E6D1-48A1-860D-7DD20EFE4867}" presName="imgShp" presStyleLbl="fgImgPlace1" presStyleIdx="3" presStyleCnt="5" custLinFactX="-63399" custLinFactNeighborX="-100000" custLinFactNeighborY="1075"/>
      <dgm:spPr>
        <a:blipFill>
          <a:blip xmlns:r="http://schemas.openxmlformats.org/officeDocument/2006/relationships" r:embed="rId4"/>
          <a:srcRect/>
          <a:stretch>
            <a:fillRect l="-39000" r="-39000"/>
          </a:stretch>
        </a:blipFill>
        <a:effectLst>
          <a:innerShdw blurRad="114300">
            <a:prstClr val="black"/>
          </a:innerShdw>
        </a:effectLst>
      </dgm:spPr>
    </dgm:pt>
    <dgm:pt modelId="{850F4ADD-DDDB-4D5E-8F54-2B0F88C76518}" type="pres">
      <dgm:prSet presAssocID="{105B51B9-E6D1-48A1-860D-7DD20EFE4867}" presName="txShp" presStyleLbl="node1" presStyleIdx="3" presStyleCnt="5" custScaleX="137313">
        <dgm:presLayoutVars>
          <dgm:bulletEnabled val="1"/>
        </dgm:presLayoutVars>
      </dgm:prSet>
      <dgm:spPr/>
    </dgm:pt>
    <dgm:pt modelId="{D7FE8FF5-4D55-49DB-85DF-466576A4D645}" type="pres">
      <dgm:prSet presAssocID="{B0F77E99-FF3B-4FF7-BDD7-49DEE2967177}" presName="spacing" presStyleCnt="0"/>
      <dgm:spPr/>
    </dgm:pt>
    <dgm:pt modelId="{D609882C-D700-41D0-BAA0-EC33FD9EA90E}" type="pres">
      <dgm:prSet presAssocID="{14BFBA54-8FC8-4F2D-9FF6-DDCB81A1D4BE}" presName="composite" presStyleCnt="0"/>
      <dgm:spPr/>
    </dgm:pt>
    <dgm:pt modelId="{8F5B2623-B57F-4848-943C-E53A2834D4A8}" type="pres">
      <dgm:prSet presAssocID="{14BFBA54-8FC8-4F2D-9FF6-DDCB81A1D4BE}" presName="imgShp" presStyleLbl="fgImgPlace1" presStyleIdx="4" presStyleCnt="5" custLinFactX="-63399" custLinFactNeighborX="-100000" custLinFactNeighborY="1075"/>
      <dgm:spPr>
        <a:blipFill>
          <a:blip xmlns:r="http://schemas.openxmlformats.org/officeDocument/2006/relationships" r:embed="rId5"/>
          <a:srcRect/>
          <a:stretch>
            <a:fillRect/>
          </a:stretch>
        </a:blipFill>
        <a:effectLst>
          <a:innerShdw blurRad="114300">
            <a:prstClr val="black"/>
          </a:innerShdw>
        </a:effectLst>
      </dgm:spPr>
    </dgm:pt>
    <dgm:pt modelId="{950EC2F1-C94B-442A-B5DE-1D46FD304FEC}" type="pres">
      <dgm:prSet presAssocID="{14BFBA54-8FC8-4F2D-9FF6-DDCB81A1D4BE}" presName="txShp" presStyleLbl="node1" presStyleIdx="4" presStyleCnt="5" custScaleX="137313">
        <dgm:presLayoutVars>
          <dgm:bulletEnabled val="1"/>
        </dgm:presLayoutVars>
      </dgm:prSet>
      <dgm:spPr/>
    </dgm:pt>
  </dgm:ptLst>
  <dgm:cxnLst>
    <dgm:cxn modelId="{1B1B3A04-62D7-423E-92BA-0E74B2834CCC}" type="presOf" srcId="{F1738143-4C56-43BC-8A3D-3BA08B69E49A}" destId="{7000AB01-6B37-43CA-849A-61F4ADD29127}" srcOrd="0" destOrd="0" presId="urn:microsoft.com/office/officeart/2005/8/layout/vList3"/>
    <dgm:cxn modelId="{FF90EF12-6AAB-4F81-A5C1-06B9BE5991F0}" type="presOf" srcId="{4C3432C9-3B45-4AD1-A62F-CA4863452464}" destId="{DA128657-E208-4167-9E7E-7D9C2BDD0E87}" srcOrd="0" destOrd="0" presId="urn:microsoft.com/office/officeart/2005/8/layout/vList3"/>
    <dgm:cxn modelId="{51459F33-2038-46A7-99D4-7B4171F59F5B}" type="presOf" srcId="{105B51B9-E6D1-48A1-860D-7DD20EFE4867}" destId="{850F4ADD-DDDB-4D5E-8F54-2B0F88C76518}" srcOrd="0" destOrd="0" presId="urn:microsoft.com/office/officeart/2005/8/layout/vList3"/>
    <dgm:cxn modelId="{E570C648-DAD6-4CC1-9A20-5AC48426F928}" type="presOf" srcId="{B8EAD8FB-BAA5-4C9D-AD74-2CBE1CC63608}" destId="{E0888AEE-A7DB-4CD2-BC88-CB50624E5075}" srcOrd="0" destOrd="0" presId="urn:microsoft.com/office/officeart/2005/8/layout/vList3"/>
    <dgm:cxn modelId="{41569BA7-50C0-413D-A8D6-C09866C82DFE}" srcId="{B8EAD8FB-BAA5-4C9D-AD74-2CBE1CC63608}" destId="{105B51B9-E6D1-48A1-860D-7DD20EFE4867}" srcOrd="3" destOrd="0" parTransId="{7331B1EC-D1A4-458F-A3E8-A791A39D851D}" sibTransId="{B0F77E99-FF3B-4FF7-BDD7-49DEE2967177}"/>
    <dgm:cxn modelId="{FE600BB2-8120-43A7-ABBB-C4E24026C262}" srcId="{B8EAD8FB-BAA5-4C9D-AD74-2CBE1CC63608}" destId="{14BFBA54-8FC8-4F2D-9FF6-DDCB81A1D4BE}" srcOrd="4" destOrd="0" parTransId="{09DC1392-1199-4B59-87B8-5DC05D7624EA}" sibTransId="{7DDEC9FE-DA40-4D7D-BA76-BEE3EB1559A1}"/>
    <dgm:cxn modelId="{5E30ABC0-F724-4EED-9F8A-DFE512591B5E}" srcId="{B8EAD8FB-BAA5-4C9D-AD74-2CBE1CC63608}" destId="{4C3432C9-3B45-4AD1-A62F-CA4863452464}" srcOrd="2" destOrd="0" parTransId="{D54E2ED1-0DA7-47F6-A119-21EF9D2CCA31}" sibTransId="{8F234291-9FD5-47F3-A7D2-5C38D7304925}"/>
    <dgm:cxn modelId="{DD38FCCD-1379-4F48-9B39-56DDBF961F27}" srcId="{B8EAD8FB-BAA5-4C9D-AD74-2CBE1CC63608}" destId="{F1738143-4C56-43BC-8A3D-3BA08B69E49A}" srcOrd="0" destOrd="0" parTransId="{8C0C5819-46D1-4F3A-8274-408278B959FB}" sibTransId="{8D494C82-01A5-447F-8E40-DC93C9AD223F}"/>
    <dgm:cxn modelId="{244F52EE-16A3-45AB-B8AA-D9AD76355D93}" type="presOf" srcId="{0F105094-D72C-4232-80B2-B77834F4BED5}" destId="{791CD9B2-DAEE-4FEF-8C88-FE19EE2CF25B}" srcOrd="0" destOrd="0" presId="urn:microsoft.com/office/officeart/2005/8/layout/vList3"/>
    <dgm:cxn modelId="{C26187F2-25BE-4F25-8D53-1377E8EC9DED}" srcId="{B8EAD8FB-BAA5-4C9D-AD74-2CBE1CC63608}" destId="{0F105094-D72C-4232-80B2-B77834F4BED5}" srcOrd="1" destOrd="0" parTransId="{B6FEEBC3-A124-48D7-ACEB-E6B6F9571ED3}" sibTransId="{FFA5C61A-594F-4A57-9682-F677BC33AF0D}"/>
    <dgm:cxn modelId="{2D1590F9-63EF-402C-AEF2-36AEC5A33346}" type="presOf" srcId="{14BFBA54-8FC8-4F2D-9FF6-DDCB81A1D4BE}" destId="{950EC2F1-C94B-442A-B5DE-1D46FD304FEC}" srcOrd="0" destOrd="0" presId="urn:microsoft.com/office/officeart/2005/8/layout/vList3"/>
    <dgm:cxn modelId="{08495339-E1DA-45A9-BD0A-E60A34B12479}" type="presParOf" srcId="{E0888AEE-A7DB-4CD2-BC88-CB50624E5075}" destId="{148B1CB5-C55A-4807-AC36-BC19CE9CEE45}" srcOrd="0" destOrd="0" presId="urn:microsoft.com/office/officeart/2005/8/layout/vList3"/>
    <dgm:cxn modelId="{E7E847CD-9793-4ACD-8A62-7FC7EA47685F}" type="presParOf" srcId="{148B1CB5-C55A-4807-AC36-BC19CE9CEE45}" destId="{D1775B4D-3144-4358-A1DB-1B2D2CC0E7D9}" srcOrd="0" destOrd="0" presId="urn:microsoft.com/office/officeart/2005/8/layout/vList3"/>
    <dgm:cxn modelId="{48783220-49DE-412F-8B62-86A288141789}" type="presParOf" srcId="{148B1CB5-C55A-4807-AC36-BC19CE9CEE45}" destId="{7000AB01-6B37-43CA-849A-61F4ADD29127}" srcOrd="1" destOrd="0" presId="urn:microsoft.com/office/officeart/2005/8/layout/vList3"/>
    <dgm:cxn modelId="{970E88EC-8B26-4EFA-84AB-C4F75DCEE3A4}" type="presParOf" srcId="{E0888AEE-A7DB-4CD2-BC88-CB50624E5075}" destId="{F901ACFD-3AEA-4949-BFD2-6A30D2A9A307}" srcOrd="1" destOrd="0" presId="urn:microsoft.com/office/officeart/2005/8/layout/vList3"/>
    <dgm:cxn modelId="{4CEB7BF9-FCDE-492D-93BA-43382F1EFF2E}" type="presParOf" srcId="{E0888AEE-A7DB-4CD2-BC88-CB50624E5075}" destId="{7869E227-8E41-434A-AD3E-74B46E180024}" srcOrd="2" destOrd="0" presId="urn:microsoft.com/office/officeart/2005/8/layout/vList3"/>
    <dgm:cxn modelId="{643CC3B8-EA59-44B3-81F9-70E485429B5F}" type="presParOf" srcId="{7869E227-8E41-434A-AD3E-74B46E180024}" destId="{6FA808B8-F01B-4328-BF27-A562DA72B3CD}" srcOrd="0" destOrd="0" presId="urn:microsoft.com/office/officeart/2005/8/layout/vList3"/>
    <dgm:cxn modelId="{BA04000B-8516-44C8-8A2B-5FBABA4A4347}" type="presParOf" srcId="{7869E227-8E41-434A-AD3E-74B46E180024}" destId="{791CD9B2-DAEE-4FEF-8C88-FE19EE2CF25B}" srcOrd="1" destOrd="0" presId="urn:microsoft.com/office/officeart/2005/8/layout/vList3"/>
    <dgm:cxn modelId="{2CA9AD01-7AA1-4336-8EAF-2BFF4A1AE6B8}" type="presParOf" srcId="{E0888AEE-A7DB-4CD2-BC88-CB50624E5075}" destId="{0CE43209-E010-483F-A19E-E5782018C92C}" srcOrd="3" destOrd="0" presId="urn:microsoft.com/office/officeart/2005/8/layout/vList3"/>
    <dgm:cxn modelId="{0DD0D0A4-6B5E-43B0-9A8B-BE58C74295B3}" type="presParOf" srcId="{E0888AEE-A7DB-4CD2-BC88-CB50624E5075}" destId="{76F69D2D-61EF-4868-9D0E-BE070F8BB1B6}" srcOrd="4" destOrd="0" presId="urn:microsoft.com/office/officeart/2005/8/layout/vList3"/>
    <dgm:cxn modelId="{2AD189E3-B295-491F-A3DF-913C2CA9E4D3}" type="presParOf" srcId="{76F69D2D-61EF-4868-9D0E-BE070F8BB1B6}" destId="{8D31E3AB-4A88-4888-A729-35CF2F9212DA}" srcOrd="0" destOrd="0" presId="urn:microsoft.com/office/officeart/2005/8/layout/vList3"/>
    <dgm:cxn modelId="{7052EF95-5774-43CE-B0A9-99E07B2F9DDE}" type="presParOf" srcId="{76F69D2D-61EF-4868-9D0E-BE070F8BB1B6}" destId="{DA128657-E208-4167-9E7E-7D9C2BDD0E87}" srcOrd="1" destOrd="0" presId="urn:microsoft.com/office/officeart/2005/8/layout/vList3"/>
    <dgm:cxn modelId="{46283922-1E19-4232-9C3A-01623820DEEB}" type="presParOf" srcId="{E0888AEE-A7DB-4CD2-BC88-CB50624E5075}" destId="{5A3C286C-0870-4F83-AF2E-67F78C5D6B05}" srcOrd="5" destOrd="0" presId="urn:microsoft.com/office/officeart/2005/8/layout/vList3"/>
    <dgm:cxn modelId="{CA084618-9578-43A0-B2C3-BC330F0BF312}" type="presParOf" srcId="{E0888AEE-A7DB-4CD2-BC88-CB50624E5075}" destId="{429EB6A5-1958-4FD0-9F7E-BFCEC9DC4A5C}" srcOrd="6" destOrd="0" presId="urn:microsoft.com/office/officeart/2005/8/layout/vList3"/>
    <dgm:cxn modelId="{B2E3909F-E4D9-4EA8-BDC7-7CEAB8C02526}" type="presParOf" srcId="{429EB6A5-1958-4FD0-9F7E-BFCEC9DC4A5C}" destId="{7266BB5E-666E-4727-ADB8-310AF46B56FF}" srcOrd="0" destOrd="0" presId="urn:microsoft.com/office/officeart/2005/8/layout/vList3"/>
    <dgm:cxn modelId="{A9CBF44E-D36E-4E08-945D-505A6858C0A6}" type="presParOf" srcId="{429EB6A5-1958-4FD0-9F7E-BFCEC9DC4A5C}" destId="{850F4ADD-DDDB-4D5E-8F54-2B0F88C76518}" srcOrd="1" destOrd="0" presId="urn:microsoft.com/office/officeart/2005/8/layout/vList3"/>
    <dgm:cxn modelId="{44061D79-9F1F-4840-AB24-DE02675E8665}" type="presParOf" srcId="{E0888AEE-A7DB-4CD2-BC88-CB50624E5075}" destId="{D7FE8FF5-4D55-49DB-85DF-466576A4D645}" srcOrd="7" destOrd="0" presId="urn:microsoft.com/office/officeart/2005/8/layout/vList3"/>
    <dgm:cxn modelId="{02D8A2C7-365E-4997-9103-883C5953F176}" type="presParOf" srcId="{E0888AEE-A7DB-4CD2-BC88-CB50624E5075}" destId="{D609882C-D700-41D0-BAA0-EC33FD9EA90E}" srcOrd="8" destOrd="0" presId="urn:microsoft.com/office/officeart/2005/8/layout/vList3"/>
    <dgm:cxn modelId="{83B466E8-79E3-4D78-B236-770A54CF7C75}" type="presParOf" srcId="{D609882C-D700-41D0-BAA0-EC33FD9EA90E}" destId="{8F5B2623-B57F-4848-943C-E53A2834D4A8}" srcOrd="0" destOrd="0" presId="urn:microsoft.com/office/officeart/2005/8/layout/vList3"/>
    <dgm:cxn modelId="{AFA0F225-D421-4FC4-81E3-68E36C0621CE}" type="presParOf" srcId="{D609882C-D700-41D0-BAA0-EC33FD9EA90E}" destId="{950EC2F1-C94B-442A-B5DE-1D46FD304FE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DC369-52BE-4859-A4F8-60F4315741DD}">
      <dsp:nvSpPr>
        <dsp:cNvPr id="0" name=""/>
        <dsp:cNvSpPr/>
      </dsp:nvSpPr>
      <dsp:spPr>
        <a:xfrm rot="5400000">
          <a:off x="3199624" y="116931"/>
          <a:ext cx="1765411" cy="153590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Nikita</a:t>
          </a:r>
          <a:br>
            <a:rPr lang="en-IN" sz="1600" b="1" kern="1200" dirty="0"/>
          </a:br>
          <a:r>
            <a:rPr lang="en-IN" sz="1600" b="1" kern="1200" dirty="0"/>
            <a:t>Yogesh</a:t>
          </a:r>
          <a:br>
            <a:rPr lang="en-IN" sz="1600" b="1" kern="1200" dirty="0"/>
          </a:br>
          <a:r>
            <a:rPr lang="en-IN" sz="1600" b="1" kern="1200" dirty="0"/>
            <a:t>Chavan</a:t>
          </a:r>
        </a:p>
      </dsp:txBody>
      <dsp:txXfrm rot="-5400000">
        <a:off x="3553721" y="277290"/>
        <a:ext cx="1057216" cy="1215191"/>
      </dsp:txXfrm>
    </dsp:sp>
    <dsp:sp modelId="{E43731D9-661D-40B0-A5A7-93A8E749228C}">
      <dsp:nvSpPr>
        <dsp:cNvPr id="0" name=""/>
        <dsp:cNvSpPr/>
      </dsp:nvSpPr>
      <dsp:spPr>
        <a:xfrm>
          <a:off x="4896891" y="355261"/>
          <a:ext cx="1970199" cy="105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4896891" y="355261"/>
        <a:ext cx="1970199" cy="1059246"/>
      </dsp:txXfrm>
    </dsp:sp>
    <dsp:sp modelId="{ACE17DB5-D8EB-4D7F-9632-2AB0C1079FC0}">
      <dsp:nvSpPr>
        <dsp:cNvPr id="0" name=""/>
        <dsp:cNvSpPr/>
      </dsp:nvSpPr>
      <dsp:spPr>
        <a:xfrm rot="5400000">
          <a:off x="1569427" y="156052"/>
          <a:ext cx="1765411" cy="153590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shade val="80000"/>
                <a:hueOff val="54253"/>
                <a:satOff val="1035"/>
                <a:lumOff val="45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54253"/>
                <a:satOff val="1035"/>
                <a:lumOff val="45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54253"/>
                <a:satOff val="1035"/>
                <a:lumOff val="45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Sambathina</a:t>
          </a:r>
          <a:br>
            <a:rPr lang="en-IN" sz="1600" b="1" kern="1200" dirty="0"/>
          </a:br>
          <a:r>
            <a:rPr lang="en-IN" sz="1600" b="1" kern="1200" dirty="0"/>
            <a:t>Dhamanidhi</a:t>
          </a:r>
        </a:p>
      </dsp:txBody>
      <dsp:txXfrm rot="-5400000">
        <a:off x="1923524" y="316411"/>
        <a:ext cx="1057216" cy="1215191"/>
      </dsp:txXfrm>
    </dsp:sp>
    <dsp:sp modelId="{99E3BE36-C85B-401D-8321-E3A9FB60D8CA}">
      <dsp:nvSpPr>
        <dsp:cNvPr id="0" name=""/>
        <dsp:cNvSpPr/>
      </dsp:nvSpPr>
      <dsp:spPr>
        <a:xfrm rot="5400000">
          <a:off x="2432106" y="1615412"/>
          <a:ext cx="1765411" cy="153590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shade val="80000"/>
                <a:hueOff val="108505"/>
                <a:satOff val="2070"/>
                <a:lumOff val="91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108505"/>
                <a:satOff val="2070"/>
                <a:lumOff val="91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108505"/>
                <a:satOff val="2070"/>
                <a:lumOff val="91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Shubham Laxman </a:t>
          </a:r>
          <a:r>
            <a:rPr lang="en-IN" sz="1500" b="1" kern="1200" dirty="0" err="1"/>
            <a:t>Chandere</a:t>
          </a:r>
          <a:endParaRPr lang="en-IN" sz="1500" b="1" kern="1200" dirty="0"/>
        </a:p>
      </dsp:txBody>
      <dsp:txXfrm rot="-5400000">
        <a:off x="2786203" y="1775771"/>
        <a:ext cx="1057216" cy="1215191"/>
      </dsp:txXfrm>
    </dsp:sp>
    <dsp:sp modelId="{D89B9C76-7D39-484B-AD9E-EF4419A965AE}">
      <dsp:nvSpPr>
        <dsp:cNvPr id="0" name=""/>
        <dsp:cNvSpPr/>
      </dsp:nvSpPr>
      <dsp:spPr>
        <a:xfrm>
          <a:off x="233968" y="2299940"/>
          <a:ext cx="2166844" cy="64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3575B0-6CCB-4F1F-B1B1-146F29B84A9D}">
      <dsp:nvSpPr>
        <dsp:cNvPr id="0" name=""/>
        <dsp:cNvSpPr/>
      </dsp:nvSpPr>
      <dsp:spPr>
        <a:xfrm rot="5400000">
          <a:off x="4090887" y="1615412"/>
          <a:ext cx="1765411" cy="153590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shade val="80000"/>
                <a:hueOff val="162758"/>
                <a:satOff val="3105"/>
                <a:lumOff val="137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162758"/>
                <a:satOff val="3105"/>
                <a:lumOff val="137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162758"/>
                <a:satOff val="3105"/>
                <a:lumOff val="137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accent1">
                  <a:lumMod val="50000"/>
                </a:schemeClr>
              </a:solidFill>
            </a:rPr>
            <a:t>Ajinkya Shivaji</a:t>
          </a:r>
          <a:br>
            <a:rPr lang="en-IN" sz="1600" b="1" kern="1200" dirty="0">
              <a:solidFill>
                <a:schemeClr val="accent1">
                  <a:lumMod val="50000"/>
                </a:schemeClr>
              </a:solidFill>
            </a:rPr>
          </a:br>
          <a:r>
            <a:rPr lang="en-IN" sz="1600" b="1" kern="1200" dirty="0">
              <a:solidFill>
                <a:schemeClr val="accent1">
                  <a:lumMod val="50000"/>
                </a:schemeClr>
              </a:solidFill>
            </a:rPr>
            <a:t>More</a:t>
          </a:r>
        </a:p>
      </dsp:txBody>
      <dsp:txXfrm rot="-5400000">
        <a:off x="4444984" y="1775771"/>
        <a:ext cx="1057216" cy="1215191"/>
      </dsp:txXfrm>
    </dsp:sp>
    <dsp:sp modelId="{CFD8835D-88B9-44CC-A344-5AC15A382F6B}">
      <dsp:nvSpPr>
        <dsp:cNvPr id="0" name=""/>
        <dsp:cNvSpPr/>
      </dsp:nvSpPr>
      <dsp:spPr>
        <a:xfrm rot="5400000">
          <a:off x="3253596" y="3116073"/>
          <a:ext cx="1765411" cy="153590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shade val="80000"/>
                <a:hueOff val="217011"/>
                <a:satOff val="4140"/>
                <a:lumOff val="182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217011"/>
                <a:satOff val="4140"/>
                <a:lumOff val="182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217011"/>
                <a:satOff val="4140"/>
                <a:lumOff val="182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chemeClr val="accent1">
                  <a:lumMod val="50000"/>
                </a:schemeClr>
              </a:solidFill>
            </a:rPr>
            <a:t>Siddhi</a:t>
          </a:r>
          <a:br>
            <a:rPr lang="en-IN" sz="1500" kern="1200" dirty="0">
              <a:solidFill>
                <a:schemeClr val="accent1">
                  <a:lumMod val="50000"/>
                </a:schemeClr>
              </a:solidFill>
            </a:rPr>
          </a:br>
          <a:r>
            <a:rPr lang="en-IN" sz="1500" b="1" kern="1200" dirty="0" err="1">
              <a:solidFill>
                <a:schemeClr val="accent1">
                  <a:lumMod val="50000"/>
                </a:schemeClr>
              </a:solidFill>
            </a:rPr>
            <a:t>Tembhurne</a:t>
          </a:r>
          <a:endParaRPr lang="en-IN" sz="1500" b="1" kern="1200" dirty="0">
            <a:solidFill>
              <a:schemeClr val="accent1">
                <a:lumMod val="50000"/>
              </a:schemeClr>
            </a:solidFill>
          </a:endParaRPr>
        </a:p>
      </dsp:txBody>
      <dsp:txXfrm rot="-5400000">
        <a:off x="3607693" y="3276432"/>
        <a:ext cx="1057216" cy="1215191"/>
      </dsp:txXfrm>
    </dsp:sp>
    <dsp:sp modelId="{8AE2DA43-F0CD-4044-B50A-8A4500EDB140}">
      <dsp:nvSpPr>
        <dsp:cNvPr id="0" name=""/>
        <dsp:cNvSpPr/>
      </dsp:nvSpPr>
      <dsp:spPr>
        <a:xfrm>
          <a:off x="4896891" y="3352224"/>
          <a:ext cx="1970199" cy="105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F0DECB-9640-425B-81C7-E5C205914578}">
      <dsp:nvSpPr>
        <dsp:cNvPr id="0" name=""/>
        <dsp:cNvSpPr/>
      </dsp:nvSpPr>
      <dsp:spPr>
        <a:xfrm rot="5400000">
          <a:off x="1578949" y="3116073"/>
          <a:ext cx="1765411" cy="153590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shade val="80000"/>
                <a:hueOff val="271263"/>
                <a:satOff val="5175"/>
                <a:lumOff val="228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271263"/>
                <a:satOff val="5175"/>
                <a:lumOff val="228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271263"/>
                <a:satOff val="5175"/>
                <a:lumOff val="228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 err="1">
              <a:solidFill>
                <a:schemeClr val="accent1">
                  <a:lumMod val="50000"/>
                </a:schemeClr>
              </a:solidFill>
            </a:rPr>
            <a:t>Pratikha</a:t>
          </a:r>
          <a:r>
            <a:rPr lang="en-IN" sz="1600" b="1" kern="1200" dirty="0">
              <a:solidFill>
                <a:schemeClr val="accent1">
                  <a:lumMod val="50000"/>
                </a:schemeClr>
              </a:solidFill>
            </a:rPr>
            <a:t> Mohapatra</a:t>
          </a:r>
        </a:p>
      </dsp:txBody>
      <dsp:txXfrm rot="-5400000">
        <a:off x="1933046" y="3276432"/>
        <a:ext cx="1057216" cy="12151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0AB01-6B37-43CA-849A-61F4ADD29127}">
      <dsp:nvSpPr>
        <dsp:cNvPr id="0" name=""/>
        <dsp:cNvSpPr/>
      </dsp:nvSpPr>
      <dsp:spPr>
        <a:xfrm rot="10800000">
          <a:off x="516940" y="699"/>
          <a:ext cx="10867796" cy="885797"/>
        </a:xfrm>
        <a:prstGeom prst="homePlat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61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Cross-sell performance is slightly below target.</a:t>
          </a:r>
          <a:endParaRPr lang="en-IN" sz="2400" kern="1200" dirty="0"/>
        </a:p>
      </dsp:txBody>
      <dsp:txXfrm rot="10800000">
        <a:off x="738389" y="699"/>
        <a:ext cx="10646347" cy="885797"/>
      </dsp:txXfrm>
    </dsp:sp>
    <dsp:sp modelId="{D1775B4D-3144-4358-A1DB-1B2D2CC0E7D9}">
      <dsp:nvSpPr>
        <dsp:cNvPr id="0" name=""/>
        <dsp:cNvSpPr/>
      </dsp:nvSpPr>
      <dsp:spPr>
        <a:xfrm>
          <a:off x="103248" y="10221"/>
          <a:ext cx="885797" cy="88579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CD9B2-DAEE-4FEF-8C88-FE19EE2CF25B}">
      <dsp:nvSpPr>
        <dsp:cNvPr id="0" name=""/>
        <dsp:cNvSpPr/>
      </dsp:nvSpPr>
      <dsp:spPr>
        <a:xfrm rot="10800000">
          <a:off x="516940" y="1150914"/>
          <a:ext cx="10867796" cy="885797"/>
        </a:xfrm>
        <a:prstGeom prst="homePlat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61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New business is underperforming. </a:t>
          </a:r>
          <a:endParaRPr lang="en-IN" sz="2400" kern="1200" dirty="0"/>
        </a:p>
      </dsp:txBody>
      <dsp:txXfrm rot="10800000">
        <a:off x="738389" y="1150914"/>
        <a:ext cx="10646347" cy="885797"/>
      </dsp:txXfrm>
    </dsp:sp>
    <dsp:sp modelId="{6FA808B8-F01B-4328-BF27-A562DA72B3CD}">
      <dsp:nvSpPr>
        <dsp:cNvPr id="0" name=""/>
        <dsp:cNvSpPr/>
      </dsp:nvSpPr>
      <dsp:spPr>
        <a:xfrm>
          <a:off x="103248" y="1160436"/>
          <a:ext cx="885797" cy="8857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28657-E208-4167-9E7E-7D9C2BDD0E87}">
      <dsp:nvSpPr>
        <dsp:cNvPr id="0" name=""/>
        <dsp:cNvSpPr/>
      </dsp:nvSpPr>
      <dsp:spPr>
        <a:xfrm rot="10800000">
          <a:off x="516940" y="2301128"/>
          <a:ext cx="10867796" cy="885797"/>
        </a:xfrm>
        <a:prstGeom prst="homePlat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61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Renewals exceed expectations.</a:t>
          </a:r>
          <a:endParaRPr lang="en-IN" sz="2400" kern="1200" dirty="0"/>
        </a:p>
      </dsp:txBody>
      <dsp:txXfrm rot="10800000">
        <a:off x="738389" y="2301128"/>
        <a:ext cx="10646347" cy="885797"/>
      </dsp:txXfrm>
    </dsp:sp>
    <dsp:sp modelId="{8D31E3AB-4A88-4888-A729-35CF2F9212DA}">
      <dsp:nvSpPr>
        <dsp:cNvPr id="0" name=""/>
        <dsp:cNvSpPr/>
      </dsp:nvSpPr>
      <dsp:spPr>
        <a:xfrm>
          <a:off x="103248" y="2310651"/>
          <a:ext cx="885797" cy="88579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F4ADD-DDDB-4D5E-8F54-2B0F88C76518}">
      <dsp:nvSpPr>
        <dsp:cNvPr id="0" name=""/>
        <dsp:cNvSpPr/>
      </dsp:nvSpPr>
      <dsp:spPr>
        <a:xfrm rot="10800000">
          <a:off x="516940" y="3451343"/>
          <a:ext cx="10867796" cy="885797"/>
        </a:xfrm>
        <a:prstGeom prst="homePlat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61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Key opportunities identified in Fire and EL-Group Mediclaim.</a:t>
          </a:r>
          <a:endParaRPr lang="en-IN" sz="2400" kern="1200" dirty="0"/>
        </a:p>
      </dsp:txBody>
      <dsp:txXfrm rot="10800000">
        <a:off x="738389" y="3451343"/>
        <a:ext cx="10646347" cy="885797"/>
      </dsp:txXfrm>
    </dsp:sp>
    <dsp:sp modelId="{7266BB5E-666E-4727-ADB8-310AF46B56FF}">
      <dsp:nvSpPr>
        <dsp:cNvPr id="0" name=""/>
        <dsp:cNvSpPr/>
      </dsp:nvSpPr>
      <dsp:spPr>
        <a:xfrm>
          <a:off x="103248" y="3460865"/>
          <a:ext cx="885797" cy="885797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EC2F1-C94B-442A-B5DE-1D46FD304FEC}">
      <dsp:nvSpPr>
        <dsp:cNvPr id="0" name=""/>
        <dsp:cNvSpPr/>
      </dsp:nvSpPr>
      <dsp:spPr>
        <a:xfrm rot="10800000">
          <a:off x="516940" y="4601558"/>
          <a:ext cx="10867796" cy="885797"/>
        </a:xfrm>
        <a:prstGeom prst="homePlat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61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Achievements and areas of focus include stronger focus on new business and continuous follow-ups on renewals.</a:t>
          </a:r>
          <a:endParaRPr lang="en-IN" sz="2400" kern="1200" dirty="0"/>
        </a:p>
      </dsp:txBody>
      <dsp:txXfrm rot="10800000">
        <a:off x="738389" y="4601558"/>
        <a:ext cx="10646347" cy="885797"/>
      </dsp:txXfrm>
    </dsp:sp>
    <dsp:sp modelId="{8F5B2623-B57F-4848-943C-E53A2834D4A8}">
      <dsp:nvSpPr>
        <dsp:cNvPr id="0" name=""/>
        <dsp:cNvSpPr/>
      </dsp:nvSpPr>
      <dsp:spPr>
        <a:xfrm>
          <a:off x="103248" y="4602257"/>
          <a:ext cx="885797" cy="885797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innerShdw blurRad="114300">
            <a:prstClr val="black"/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3741F-C7D7-4484-BB26-5A27B3A2B503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D6B3C-A0FD-4A70-A529-E386D2EF7D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6249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3161-2AA9-7D59-5BD8-21714288C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1BA4B-969D-FBC1-0D18-2FE4EEF66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B7284-7CFE-5655-AF5C-4755397B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535C7-8B31-38CB-9CE8-3741AEF2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6A9DE-9C44-BA15-D348-643C7D56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784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035B-8962-5ED1-857B-2522A10C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8948B-2B49-5F03-BA55-5BDCFD70A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EFCE2-733E-AC01-0655-4360BC56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3BC0E-EF76-618C-776E-1451C08B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214EB-4C2E-E103-B4CA-D7CAB920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203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019780-ADE9-9D51-555D-07FE257AA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670DE-D1C4-C36C-E3B7-AB1B6F5C2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1A797-C799-320C-A153-260F3672D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76875-414C-0582-BBEA-6D838E32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5D4F-7EB3-AF5C-A399-0276E752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3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88BE-644C-FC7F-F1AA-00BAFB62A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58A36-ACF3-CE02-A9A1-7E1BCBEA1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82215-FFF2-AC23-BEF0-90ACD8AB6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18E38-DAAD-1423-82BE-B9A92DC57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7F5A-A51B-515F-D0F6-B37BBEA7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161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26AC-0A98-8A16-544B-4FF47DD0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DD8E-3C9A-0203-0B3F-7D2179B59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68E2F-DB3B-D326-651F-3942D702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F40B6-35CE-356B-DD74-E968BB9F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2E923-D579-9D9D-6CAC-488FB7D4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571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2222-245A-6DC0-BF3B-C70D5E9F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7D758-DCAF-393C-0390-F0744E9F0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A8811-BE5F-A867-429B-A25F3018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AD11A-160B-6C0B-F04D-F1320BF0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DA658-0E4F-A90D-EC40-73C4A1E5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220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8226F-E98F-69E9-DE5C-9BF8CBF3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A06D-E965-A8CC-E60E-9EC92FE93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0A522-2C00-DDAC-6D6D-339FF20DA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B9DB5-C31F-E883-560B-40E1B26E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078FA-B08C-6D1B-2A7F-9792B4DF1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1AD97-DCBC-37D4-D7DF-455F7946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939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C296-2F18-F067-F7D4-BB3D941F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11843-A20A-51B7-761D-CF946D05D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ED198-9F48-BE87-7B10-BAAE48C59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19EE04-D33B-2E49-4F59-9DA9787F5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E8F7B-5060-DA28-1B74-8EEACDDA3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7B4F0-5B0F-D7B6-3ED5-479635C8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11345-F4CC-EF5F-3D36-C8FC2AF9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4AA5C4-013D-5BB0-B448-5C21EF90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304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A0694-CAC3-D83D-16C1-90F72988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BD4F9-C8BC-0B85-F04A-3F50A7DB2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EA429-46C0-2DA9-DDB8-2509196D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A32EE-BFA0-A621-1296-8CD1AE86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457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C98D3-06B2-33AB-4C24-1194C3F8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B2999-D3E0-DC11-FFEA-1DD7B25D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F8C4F-F4B2-270C-6B6C-122607A8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420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748C-3AF9-0106-62ED-8763CEC0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D2AAA-49BF-4B58-A8C2-9D76FFD5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1F586-5101-BD16-0FBD-758B89C28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7F064-20CE-DB6D-DAF9-6C3063C6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81CCC-ED62-59C6-15D8-33AED717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352E9-000E-4A35-8674-33C6F4C9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68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F7D5-CE76-73DE-6F7B-88245839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97959-DA8E-1DE7-2097-CD7FFCC7E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548AF-AD2A-4EF9-6564-CCCC0A44D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368C6-C0DF-4CB7-0012-0398AD12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E9A9D-15A7-5AE8-6188-E8A7815B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835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AAFE-CCC5-878C-7F22-FE4CD3488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DD1D6-66C9-5804-B04C-51F753342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1E9CC-17C6-6AAF-8B7B-E35B1C9BC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750A6-3399-B5D8-8A7A-6AEB5FC8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DDD03-8177-C56D-D8A7-E7B3B87B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CB9C4-A461-0F3F-702A-EEE652FA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073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2381-8AE6-8ED5-09BB-00AED77D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14C12-701A-AC09-4383-AE46B8FAE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7F9B9-F5A5-ADC2-6F18-77EE1D2F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7586B-16AF-79EA-B0BE-65FC5686B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A968E-C79E-0158-E5D4-50739C62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9633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5EFF17-D0A8-F236-B6A5-5933E9850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EFA23-75AC-C506-BAD4-18CDA9E1E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E4139-5F6E-4694-041B-EFA572AA5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99CF2-4772-E788-44AF-ADBD10FD2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06C6-93A0-6534-04C0-F25277C1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41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D61E-D6A9-FB77-4225-9761B48CD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B533A-1D09-5C76-FB65-C4E761E38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4EEBE-5E6A-563A-9786-D525C782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C470C-6337-CB10-7635-C9785C4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46843-0F43-1CBB-8385-DD6B5875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8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2649-0911-C403-12D7-BE535D8F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F088B-EBC5-BCB4-6CCB-0DE76935A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1AE9A-470E-8A3E-7CA6-B88412CAA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C2BBF-9B8D-6DB2-FECF-4C3AFCF5A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0789F-FDFE-B3FC-6773-0D7CF469A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FA2A7-1F11-ED42-BC75-F430E7C9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04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8037-E49B-79D7-56B6-70E9D06E7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F8923-1547-7736-FB52-EEADC41E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BE514-F37C-E02F-3D04-9F81A9D8A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16A80-E9E2-79D1-75E5-40F5C5E6D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9BDB1-4CE4-C482-D291-7641915D1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0F1BF-E7C4-8562-7AD8-E0F72345F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91B9E-7B48-2AC2-5AC6-BD1573FE3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C9C2FA-871F-BED3-2D05-A5C32A3E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09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37F6-AE7B-8847-43E3-8F0985AC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AA432-D57D-B296-CEC5-EB8FE0FD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2192C-8E4C-8B14-5E8E-4E644027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CF2FB-3A89-6BAF-19D7-8F7C7953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632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B4CF5-7078-B6AD-70C1-CAF94986C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88F32-010F-ADCB-CA5E-8A1CB87E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5CB17-200A-965A-3631-FBA668BE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53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4CA5-14A2-2336-0CE7-D029CBF3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60A5-4426-CDEB-11D6-71311447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0154A-8779-7098-82A6-8F72435B9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6C749-CBF3-5081-E5D9-275701A8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205FD-40AD-A002-E0BC-6E77CB00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8D4B9-C4C7-8154-4DE2-954A4D7B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883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868E-B431-3A8D-E1FB-50D706D6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33C08F-2197-14E3-77FE-53C71849C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73225-B158-5721-A21A-2846AED4B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EF05A-D288-568F-0EA7-BCE0B045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AAB3F-33DE-2620-738E-D241760F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20580-2372-EAF2-BB8C-E77ECFAB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162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9CB492-1CFF-9767-C6E1-2FFDDDE7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D65E8-8302-524D-7F5F-EF0E66C4F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A46D4-71B3-601A-5E40-2DE838AB1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FB07-F34C-4C8C-B243-F3A9ACAB0E1F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D0F8-0F3E-A4C8-B290-784AC40E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00A3D-E437-85BE-7D81-71DD28144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27BB8-4A42-4C4E-9E01-8C9F3BBB6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386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2BD85-81DD-7E01-7537-57867518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95A7C-2D88-0ED4-C59A-F1B866E1C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1100C-6CDE-45CD-7586-93F04E6A1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3AFD5-3B15-4514-BAA6-65027898F7F8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5F040-364E-15C8-414D-914FC4919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6C7CB-1F31-A5FF-089F-AF5F8FAD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B3D10-19BC-4B17-9908-7CBB0D52B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41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6.png"/><Relationship Id="rId18" Type="http://schemas.openxmlformats.org/officeDocument/2006/relationships/slide" Target="slide10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slide" Target="slide7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5.png"/><Relationship Id="rId24" Type="http://schemas.openxmlformats.org/officeDocument/2006/relationships/slide" Target="slide13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slide" Target="slide6.xml"/><Relationship Id="rId19" Type="http://schemas.openxmlformats.org/officeDocument/2006/relationships/image" Target="../media/image9.png"/><Relationship Id="rId4" Type="http://schemas.openxmlformats.org/officeDocument/2006/relationships/slide" Target="slide3.xml"/><Relationship Id="rId9" Type="http://schemas.openxmlformats.org/officeDocument/2006/relationships/image" Target="../media/image4.png"/><Relationship Id="rId14" Type="http://schemas.openxmlformats.org/officeDocument/2006/relationships/slide" Target="slide8.xml"/><Relationship Id="rId22" Type="http://schemas.openxmlformats.org/officeDocument/2006/relationships/slide" Target="slide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3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42.png"/><Relationship Id="rId17" Type="http://schemas.openxmlformats.org/officeDocument/2006/relationships/image" Target="../media/image16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slide" Target="slide1.xml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6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45.png"/><Relationship Id="rId2" Type="http://schemas.openxmlformats.org/officeDocument/2006/relationships/image" Target="../media/image26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15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6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5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slide" Target="slide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6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slide" Target="slide1.xml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9.png"/><Relationship Id="rId17" Type="http://schemas.openxmlformats.org/officeDocument/2006/relationships/image" Target="../media/image16.svg"/><Relationship Id="rId2" Type="http://schemas.openxmlformats.org/officeDocument/2006/relationships/image" Target="../media/image2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slide" Target="slide1.xml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4F9912DB-9BCE-499B-484C-32695F273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5" y="1581202"/>
            <a:ext cx="2435231" cy="1376659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79B42956-BBE7-CC82-4596-98CECBEE8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39" y="1581202"/>
            <a:ext cx="2436519" cy="1370220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7F7D4A4C-20F8-4A1B-0466-E64C6602B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93" y="1581202"/>
            <a:ext cx="2394021" cy="1368932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9" name="Picture 8">
            <a:hlinkClick r:id="rId8" action="ppaction://hlinksldjump"/>
            <a:extLst>
              <a:ext uri="{FF2B5EF4-FFF2-40B4-BE49-F238E27FC236}">
                <a16:creationId xmlns:a16="http://schemas.microsoft.com/office/drawing/2014/main" id="{DA508238-A3D3-9FE3-22C6-9421442E84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5" y="1551798"/>
            <a:ext cx="2432656" cy="1368932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11" name="Picture 10">
            <a:hlinkClick r:id="rId10" action="ppaction://hlinksldjump"/>
            <a:extLst>
              <a:ext uri="{FF2B5EF4-FFF2-40B4-BE49-F238E27FC236}">
                <a16:creationId xmlns:a16="http://schemas.microsoft.com/office/drawing/2014/main" id="{D97368E7-F064-EE3C-7261-405CFD7618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6" y="3274970"/>
            <a:ext cx="2440381" cy="1372795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13" name="Picture 12">
            <a:hlinkClick r:id="rId12" action="ppaction://hlinksldjump"/>
            <a:extLst>
              <a:ext uri="{FF2B5EF4-FFF2-40B4-BE49-F238E27FC236}">
                <a16:creationId xmlns:a16="http://schemas.microsoft.com/office/drawing/2014/main" id="{CF5007B1-725E-CC55-1E8F-AAC4AD0583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39" y="3269184"/>
            <a:ext cx="2436518" cy="1380522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15" name="Picture 14">
            <a:hlinkClick r:id="rId14" action="ppaction://hlinksldjump"/>
            <a:extLst>
              <a:ext uri="{FF2B5EF4-FFF2-40B4-BE49-F238E27FC236}">
                <a16:creationId xmlns:a16="http://schemas.microsoft.com/office/drawing/2014/main" id="{55B3FF73-14DF-DCFA-CAE5-F299EECCF4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45" y="3267462"/>
            <a:ext cx="2436519" cy="1366357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17" name="Picture 16">
            <a:hlinkClick r:id="rId16" action="ppaction://hlinksldjump"/>
            <a:extLst>
              <a:ext uri="{FF2B5EF4-FFF2-40B4-BE49-F238E27FC236}">
                <a16:creationId xmlns:a16="http://schemas.microsoft.com/office/drawing/2014/main" id="{C2FECEF9-E8A8-7B4E-43CA-CED01970A7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49" y="3238607"/>
            <a:ext cx="2444246" cy="1374083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19" name="Picture 18">
            <a:hlinkClick r:id="rId18" action="ppaction://hlinksldjump"/>
            <a:extLst>
              <a:ext uri="{FF2B5EF4-FFF2-40B4-BE49-F238E27FC236}">
                <a16:creationId xmlns:a16="http://schemas.microsoft.com/office/drawing/2014/main" id="{AEC6B847-AE71-5600-792C-8D7A7F1BEB4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7" y="4970934"/>
            <a:ext cx="2440382" cy="1370220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21" name="Picture 20">
            <a:hlinkClick r:id="rId20" action="ppaction://hlinksldjump"/>
            <a:extLst>
              <a:ext uri="{FF2B5EF4-FFF2-40B4-BE49-F238E27FC236}">
                <a16:creationId xmlns:a16="http://schemas.microsoft.com/office/drawing/2014/main" id="{DF0CBFB5-C75C-459F-875B-C8A53C9480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39" y="4965147"/>
            <a:ext cx="2442958" cy="1370220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23" name="Picture 22">
            <a:hlinkClick r:id="rId22" action="ppaction://hlinksldjump"/>
            <a:extLst>
              <a:ext uri="{FF2B5EF4-FFF2-40B4-BE49-F238E27FC236}">
                <a16:creationId xmlns:a16="http://schemas.microsoft.com/office/drawing/2014/main" id="{55CF447D-C99A-E353-F26A-DCDAD4A73CD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44" y="4990922"/>
            <a:ext cx="2436519" cy="1372795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24">
            <a:hlinkClick r:id="rId24" action="ppaction://hlinksldjump"/>
            <a:extLst>
              <a:ext uri="{FF2B5EF4-FFF2-40B4-BE49-F238E27FC236}">
                <a16:creationId xmlns:a16="http://schemas.microsoft.com/office/drawing/2014/main" id="{F0D289C2-56B8-D232-7646-807FE00F85F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49" y="4969010"/>
            <a:ext cx="2432656" cy="1366357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94738F-D44C-C9BC-92B4-D1662B3E939E}"/>
              </a:ext>
            </a:extLst>
          </p:cNvPr>
          <p:cNvSpPr txBox="1"/>
          <p:nvPr/>
        </p:nvSpPr>
        <p:spPr>
          <a:xfrm>
            <a:off x="4319778" y="365760"/>
            <a:ext cx="35524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HOME</a:t>
            </a:r>
            <a:endParaRPr lang="en-IN" sz="45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8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1AE06B8-2D77-835D-C517-D04C1515A274}"/>
              </a:ext>
            </a:extLst>
          </p:cNvPr>
          <p:cNvSpPr txBox="1"/>
          <p:nvPr/>
        </p:nvSpPr>
        <p:spPr>
          <a:xfrm>
            <a:off x="4274480" y="2095249"/>
            <a:ext cx="1931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CODES IN MY SQL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E65753-1C66-6240-44F7-D5B95780F7DF}"/>
              </a:ext>
            </a:extLst>
          </p:cNvPr>
          <p:cNvGrpSpPr/>
          <p:nvPr/>
        </p:nvGrpSpPr>
        <p:grpSpPr>
          <a:xfrm>
            <a:off x="5547429" y="-112881"/>
            <a:ext cx="8749151" cy="8968318"/>
            <a:chOff x="5547429" y="-112881"/>
            <a:chExt cx="8749151" cy="8968318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3" name="Flowchart: Extract 2">
              <a:extLst>
                <a:ext uri="{FF2B5EF4-FFF2-40B4-BE49-F238E27FC236}">
                  <a16:creationId xmlns:a16="http://schemas.microsoft.com/office/drawing/2014/main" id="{891D143C-9B0A-2036-7304-D205E6899FC5}"/>
                </a:ext>
              </a:extLst>
            </p:cNvPr>
            <p:cNvSpPr/>
            <p:nvPr/>
          </p:nvSpPr>
          <p:spPr>
            <a:xfrm>
              <a:off x="8196146" y="0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Flowchart: Extract 3">
              <a:extLst>
                <a:ext uri="{FF2B5EF4-FFF2-40B4-BE49-F238E27FC236}">
                  <a16:creationId xmlns:a16="http://schemas.microsoft.com/office/drawing/2014/main" id="{2A4C5871-4192-9134-02A1-BEEF32DF320A}"/>
                </a:ext>
              </a:extLst>
            </p:cNvPr>
            <p:cNvSpPr/>
            <p:nvPr/>
          </p:nvSpPr>
          <p:spPr>
            <a:xfrm flipV="1">
              <a:off x="6388035" y="-112881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lowchart: Extract 6">
              <a:extLst>
                <a:ext uri="{FF2B5EF4-FFF2-40B4-BE49-F238E27FC236}">
                  <a16:creationId xmlns:a16="http://schemas.microsoft.com/office/drawing/2014/main" id="{2757C352-77AD-D9BA-F956-2840BA8784C1}"/>
                </a:ext>
              </a:extLst>
            </p:cNvPr>
            <p:cNvSpPr/>
            <p:nvPr/>
          </p:nvSpPr>
          <p:spPr>
            <a:xfrm flipV="1">
              <a:off x="10004257" y="-92926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397FD469-1EC6-4400-37B4-C5187ED9531D}"/>
                </a:ext>
              </a:extLst>
            </p:cNvPr>
            <p:cNvSpPr/>
            <p:nvPr/>
          </p:nvSpPr>
          <p:spPr>
            <a:xfrm>
              <a:off x="5547429" y="2486722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FD770829-6FBD-CEAC-AA42-68D2CD245F83}"/>
                </a:ext>
              </a:extLst>
            </p:cNvPr>
            <p:cNvSpPr/>
            <p:nvPr/>
          </p:nvSpPr>
          <p:spPr>
            <a:xfrm flipV="1">
              <a:off x="8196146" y="4484159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AEF0D8B4-7566-C457-B57D-275F83A4A411}"/>
                </a:ext>
              </a:extLst>
            </p:cNvPr>
            <p:cNvSpPr/>
            <p:nvPr/>
          </p:nvSpPr>
          <p:spPr>
            <a:xfrm>
              <a:off x="10862004" y="2486722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82E82DE-41D4-1731-C8D3-280394980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2" y="3429000"/>
            <a:ext cx="950182" cy="9501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A250E0-A607-925A-6734-FC1110750F1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8826676" y="0"/>
            <a:chExt cx="12192000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95744BC-7779-A405-D75A-D1B351C1BF0D}"/>
                </a:ext>
              </a:extLst>
            </p:cNvPr>
            <p:cNvGrpSpPr/>
            <p:nvPr/>
          </p:nvGrpSpPr>
          <p:grpSpPr>
            <a:xfrm>
              <a:off x="-8826676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KEY METRICS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3" name="Graphic 42" descr="Bar chart with solid fill">
              <a:extLst>
                <a:ext uri="{FF2B5EF4-FFF2-40B4-BE49-F238E27FC236}">
                  <a16:creationId xmlns:a16="http://schemas.microsoft.com/office/drawing/2014/main" id="{3A0F2E27-4E61-7F33-6521-2FD4D1FB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526189" y="3089883"/>
              <a:ext cx="550071" cy="55007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9CB6EA-19CD-48E6-FE47-BC0C9461AD18}"/>
              </a:ext>
            </a:extLst>
          </p:cNvPr>
          <p:cNvGrpSpPr/>
          <p:nvPr/>
        </p:nvGrpSpPr>
        <p:grpSpPr>
          <a:xfrm>
            <a:off x="-818925" y="0"/>
            <a:ext cx="12192000" cy="6858000"/>
            <a:chOff x="-9647344" y="0"/>
            <a:chExt cx="1219200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BE2F0FE-33BA-BEF8-D3FE-A63B4CFE5C36}"/>
                </a:ext>
              </a:extLst>
            </p:cNvPr>
            <p:cNvGrpSpPr/>
            <p:nvPr/>
          </p:nvGrpSpPr>
          <p:grpSpPr>
            <a:xfrm>
              <a:off x="-9647344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MEETINGS &amp; INVOICES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5" name="Graphic 44" descr="Boardroom with solid fill">
              <a:extLst>
                <a:ext uri="{FF2B5EF4-FFF2-40B4-BE49-F238E27FC236}">
                  <a16:creationId xmlns:a16="http://schemas.microsoft.com/office/drawing/2014/main" id="{B3EB53E9-76F7-A9E1-BAD6-C5650BE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687456" y="3089882"/>
              <a:ext cx="631594" cy="63159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A3AB8-DD56-F23D-28E4-AFA51488AE27}"/>
              </a:ext>
            </a:extLst>
          </p:cNvPr>
          <p:cNvGrpSpPr/>
          <p:nvPr/>
        </p:nvGrpSpPr>
        <p:grpSpPr>
          <a:xfrm>
            <a:off x="-1650626" y="0"/>
            <a:ext cx="12248128" cy="6858000"/>
            <a:chOff x="-10529687" y="0"/>
            <a:chExt cx="12248128" cy="6858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D1843F0-81DA-B432-1FA5-2E82645667DB}"/>
                </a:ext>
              </a:extLst>
            </p:cNvPr>
            <p:cNvGrpSpPr/>
            <p:nvPr/>
          </p:nvGrpSpPr>
          <p:grpSpPr>
            <a:xfrm>
              <a:off x="-10529687" y="0"/>
              <a:ext cx="12248128" cy="6858000"/>
              <a:chOff x="0" y="0"/>
              <a:chExt cx="12248128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214908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OPPORTUNITY BY REVENUE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7" name="Graphic 46" descr="Coins with solid fill">
              <a:extLst>
                <a:ext uri="{FF2B5EF4-FFF2-40B4-BE49-F238E27FC236}">
                  <a16:creationId xmlns:a16="http://schemas.microsoft.com/office/drawing/2014/main" id="{AB1089F5-1BA8-7324-B7D0-5555AAEAF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95351" y="3149610"/>
              <a:ext cx="490342" cy="49034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EF4018-BC98-CBAF-51E5-A8CC3C565842}"/>
              </a:ext>
            </a:extLst>
          </p:cNvPr>
          <p:cNvGrpSpPr/>
          <p:nvPr/>
        </p:nvGrpSpPr>
        <p:grpSpPr>
          <a:xfrm>
            <a:off x="-11277858" y="0"/>
            <a:ext cx="12192000" cy="6858000"/>
            <a:chOff x="-11418905" y="0"/>
            <a:chExt cx="12192000" cy="6858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3399FA-A2BC-62B1-BA3F-C0057A6BE28C}"/>
                </a:ext>
              </a:extLst>
            </p:cNvPr>
            <p:cNvGrpSpPr/>
            <p:nvPr/>
          </p:nvGrpSpPr>
          <p:grpSpPr>
            <a:xfrm>
              <a:off x="-11418905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OPPORTUNITIES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9" name="Graphic 48" descr="Lightbulb with solid fill">
              <a:extLst>
                <a:ext uri="{FF2B5EF4-FFF2-40B4-BE49-F238E27FC236}">
                  <a16:creationId xmlns:a16="http://schemas.microsoft.com/office/drawing/2014/main" id="{F1A7DF79-AE7E-BEDF-9468-EE26F87CD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-76200" y="2971800"/>
              <a:ext cx="600777" cy="600777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F6FAA0-164C-6605-8128-6D835EC70B50}"/>
              </a:ext>
            </a:extLst>
          </p:cNvPr>
          <p:cNvSpPr/>
          <p:nvPr/>
        </p:nvSpPr>
        <p:spPr>
          <a:xfrm>
            <a:off x="1222168" y="464193"/>
            <a:ext cx="2033639" cy="543139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OPPORTUNITIES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4A4422-38AF-3C6B-AC39-09E9296FB4C2}"/>
              </a:ext>
            </a:extLst>
          </p:cNvPr>
          <p:cNvSpPr/>
          <p:nvPr/>
        </p:nvSpPr>
        <p:spPr>
          <a:xfrm>
            <a:off x="4336947" y="464193"/>
            <a:ext cx="2033639" cy="543139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TOP 4 OPPPORTUNITIES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BDDDA7-E920-6993-28BD-C6A89B0A97B3}"/>
              </a:ext>
            </a:extLst>
          </p:cNvPr>
          <p:cNvSpPr/>
          <p:nvPr/>
        </p:nvSpPr>
        <p:spPr>
          <a:xfrm>
            <a:off x="7496162" y="464193"/>
            <a:ext cx="2033639" cy="543139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TOP 4 OPEN OPPORTUNITIES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BBD41-E5F0-D966-FF24-3C36AA4F42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42" y="1436749"/>
            <a:ext cx="8772770" cy="49346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47B8AC-2C7C-C067-F68E-6F076D2B16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6" y="1436749"/>
            <a:ext cx="8751976" cy="49229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74AE77-77EF-EF81-A270-801AD9A2AD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39" y="1471525"/>
            <a:ext cx="8751975" cy="49229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D41F1798-944A-0C32-FCFB-04CB1BF70C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1AE06B8-2D77-835D-C517-D04C1515A274}"/>
              </a:ext>
            </a:extLst>
          </p:cNvPr>
          <p:cNvSpPr txBox="1"/>
          <p:nvPr/>
        </p:nvSpPr>
        <p:spPr>
          <a:xfrm>
            <a:off x="4274480" y="2095249"/>
            <a:ext cx="1931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CODES IN MY SQL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E65753-1C66-6240-44F7-D5B95780F7DF}"/>
              </a:ext>
            </a:extLst>
          </p:cNvPr>
          <p:cNvGrpSpPr/>
          <p:nvPr/>
        </p:nvGrpSpPr>
        <p:grpSpPr>
          <a:xfrm>
            <a:off x="5547429" y="-112881"/>
            <a:ext cx="8749151" cy="8968318"/>
            <a:chOff x="5547429" y="-112881"/>
            <a:chExt cx="8749151" cy="8968318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3" name="Flowchart: Extract 2">
              <a:extLst>
                <a:ext uri="{FF2B5EF4-FFF2-40B4-BE49-F238E27FC236}">
                  <a16:creationId xmlns:a16="http://schemas.microsoft.com/office/drawing/2014/main" id="{891D143C-9B0A-2036-7304-D205E6899FC5}"/>
                </a:ext>
              </a:extLst>
            </p:cNvPr>
            <p:cNvSpPr/>
            <p:nvPr/>
          </p:nvSpPr>
          <p:spPr>
            <a:xfrm>
              <a:off x="8196146" y="0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Flowchart: Extract 3">
              <a:extLst>
                <a:ext uri="{FF2B5EF4-FFF2-40B4-BE49-F238E27FC236}">
                  <a16:creationId xmlns:a16="http://schemas.microsoft.com/office/drawing/2014/main" id="{2A4C5871-4192-9134-02A1-BEEF32DF320A}"/>
                </a:ext>
              </a:extLst>
            </p:cNvPr>
            <p:cNvSpPr/>
            <p:nvPr/>
          </p:nvSpPr>
          <p:spPr>
            <a:xfrm flipV="1">
              <a:off x="6388035" y="-112881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lowchart: Extract 6">
              <a:extLst>
                <a:ext uri="{FF2B5EF4-FFF2-40B4-BE49-F238E27FC236}">
                  <a16:creationId xmlns:a16="http://schemas.microsoft.com/office/drawing/2014/main" id="{2757C352-77AD-D9BA-F956-2840BA8784C1}"/>
                </a:ext>
              </a:extLst>
            </p:cNvPr>
            <p:cNvSpPr/>
            <p:nvPr/>
          </p:nvSpPr>
          <p:spPr>
            <a:xfrm flipV="1">
              <a:off x="10004257" y="-92926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397FD469-1EC6-4400-37B4-C5187ED9531D}"/>
                </a:ext>
              </a:extLst>
            </p:cNvPr>
            <p:cNvSpPr/>
            <p:nvPr/>
          </p:nvSpPr>
          <p:spPr>
            <a:xfrm>
              <a:off x="5547429" y="2486722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FD770829-6FBD-CEAC-AA42-68D2CD245F83}"/>
                </a:ext>
              </a:extLst>
            </p:cNvPr>
            <p:cNvSpPr/>
            <p:nvPr/>
          </p:nvSpPr>
          <p:spPr>
            <a:xfrm flipV="1">
              <a:off x="8196146" y="4484159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AEF0D8B4-7566-C457-B57D-275F83A4A411}"/>
                </a:ext>
              </a:extLst>
            </p:cNvPr>
            <p:cNvSpPr/>
            <p:nvPr/>
          </p:nvSpPr>
          <p:spPr>
            <a:xfrm>
              <a:off x="10862004" y="2486722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82E82DE-41D4-1731-C8D3-280394980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2" y="3429000"/>
            <a:ext cx="950182" cy="9501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A250E0-A607-925A-6734-FC1110750F1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8826676" y="0"/>
            <a:chExt cx="12192000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95744BC-7779-A405-D75A-D1B351C1BF0D}"/>
                </a:ext>
              </a:extLst>
            </p:cNvPr>
            <p:cNvGrpSpPr/>
            <p:nvPr/>
          </p:nvGrpSpPr>
          <p:grpSpPr>
            <a:xfrm>
              <a:off x="-8826676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KEY METRICS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3" name="Graphic 42" descr="Bar chart with solid fill">
              <a:extLst>
                <a:ext uri="{FF2B5EF4-FFF2-40B4-BE49-F238E27FC236}">
                  <a16:creationId xmlns:a16="http://schemas.microsoft.com/office/drawing/2014/main" id="{3A0F2E27-4E61-7F33-6521-2FD4D1FB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526189" y="3089883"/>
              <a:ext cx="550071" cy="55007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9CB6EA-19CD-48E6-FE47-BC0C9461AD18}"/>
              </a:ext>
            </a:extLst>
          </p:cNvPr>
          <p:cNvGrpSpPr/>
          <p:nvPr/>
        </p:nvGrpSpPr>
        <p:grpSpPr>
          <a:xfrm>
            <a:off x="-818925" y="0"/>
            <a:ext cx="12192000" cy="6858000"/>
            <a:chOff x="-9647344" y="0"/>
            <a:chExt cx="1219200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BE2F0FE-33BA-BEF8-D3FE-A63B4CFE5C36}"/>
                </a:ext>
              </a:extLst>
            </p:cNvPr>
            <p:cNvGrpSpPr/>
            <p:nvPr/>
          </p:nvGrpSpPr>
          <p:grpSpPr>
            <a:xfrm>
              <a:off x="-9647344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MEETINGS &amp; INVOICES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5" name="Graphic 44" descr="Boardroom with solid fill">
              <a:extLst>
                <a:ext uri="{FF2B5EF4-FFF2-40B4-BE49-F238E27FC236}">
                  <a16:creationId xmlns:a16="http://schemas.microsoft.com/office/drawing/2014/main" id="{B3EB53E9-76F7-A9E1-BAD6-C5650BE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687456" y="3089882"/>
              <a:ext cx="631594" cy="63159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A3AB8-DD56-F23D-28E4-AFA51488AE27}"/>
              </a:ext>
            </a:extLst>
          </p:cNvPr>
          <p:cNvGrpSpPr/>
          <p:nvPr/>
        </p:nvGrpSpPr>
        <p:grpSpPr>
          <a:xfrm>
            <a:off x="-1650626" y="0"/>
            <a:ext cx="12248128" cy="6858000"/>
            <a:chOff x="-10529687" y="0"/>
            <a:chExt cx="12248128" cy="6858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D1843F0-81DA-B432-1FA5-2E82645667DB}"/>
                </a:ext>
              </a:extLst>
            </p:cNvPr>
            <p:cNvGrpSpPr/>
            <p:nvPr/>
          </p:nvGrpSpPr>
          <p:grpSpPr>
            <a:xfrm>
              <a:off x="-10529687" y="0"/>
              <a:ext cx="12248128" cy="6858000"/>
              <a:chOff x="0" y="0"/>
              <a:chExt cx="12248128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214908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OPPORTUNITY BY REVENUE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7" name="Graphic 46" descr="Coins with solid fill">
              <a:extLst>
                <a:ext uri="{FF2B5EF4-FFF2-40B4-BE49-F238E27FC236}">
                  <a16:creationId xmlns:a16="http://schemas.microsoft.com/office/drawing/2014/main" id="{AB1089F5-1BA8-7324-B7D0-5555AAEAF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95351" y="3149610"/>
              <a:ext cx="490342" cy="49034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EF4018-BC98-CBAF-51E5-A8CC3C565842}"/>
              </a:ext>
            </a:extLst>
          </p:cNvPr>
          <p:cNvGrpSpPr/>
          <p:nvPr/>
        </p:nvGrpSpPr>
        <p:grpSpPr>
          <a:xfrm>
            <a:off x="-2428899" y="0"/>
            <a:ext cx="12192000" cy="6858000"/>
            <a:chOff x="-11418905" y="0"/>
            <a:chExt cx="12192000" cy="6858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3399FA-A2BC-62B1-BA3F-C0057A6BE28C}"/>
                </a:ext>
              </a:extLst>
            </p:cNvPr>
            <p:cNvGrpSpPr/>
            <p:nvPr/>
          </p:nvGrpSpPr>
          <p:grpSpPr>
            <a:xfrm>
              <a:off x="-11418905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OPPORTUNITIES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9" name="Graphic 48" descr="Lightbulb with solid fill">
              <a:extLst>
                <a:ext uri="{FF2B5EF4-FFF2-40B4-BE49-F238E27FC236}">
                  <a16:creationId xmlns:a16="http://schemas.microsoft.com/office/drawing/2014/main" id="{F1A7DF79-AE7E-BEDF-9468-EE26F87CD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-76200" y="2971800"/>
              <a:ext cx="600777" cy="60077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F6FAA0-164C-6605-8128-6D835EC70B50}"/>
              </a:ext>
            </a:extLst>
          </p:cNvPr>
          <p:cNvSpPr/>
          <p:nvPr/>
        </p:nvSpPr>
        <p:spPr>
          <a:xfrm>
            <a:off x="999868" y="533928"/>
            <a:ext cx="2792362" cy="47194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STAGE BY REVENUE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BDDDA7-E920-6993-28BD-C6A89B0A97B3}"/>
              </a:ext>
            </a:extLst>
          </p:cNvPr>
          <p:cNvSpPr/>
          <p:nvPr/>
        </p:nvSpPr>
        <p:spPr>
          <a:xfrm>
            <a:off x="5209444" y="538437"/>
            <a:ext cx="2792362" cy="47194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OPPORTUNITY PRODUCT DISTRIBUTION</a:t>
            </a:r>
            <a:endParaRPr lang="en-IN" sz="1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B3269B-EB52-BD6F-7A61-0C932F08C3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1" y="1462804"/>
            <a:ext cx="8680131" cy="48825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5791EC-D366-724B-74D5-583AFB9B5E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7" y="1467313"/>
            <a:ext cx="8680132" cy="48825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Graphic 1" descr="Home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4A037B24-AC11-7077-349E-FDF635BA64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7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5513BF-A9EC-9E92-B2F0-2C7E90FFA3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999" y="0"/>
            <a:ext cx="1600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5787C-3887-5058-9E48-05A2ECF833C2}"/>
              </a:ext>
            </a:extLst>
          </p:cNvPr>
          <p:cNvSpPr txBox="1"/>
          <p:nvPr/>
        </p:nvSpPr>
        <p:spPr>
          <a:xfrm>
            <a:off x="260223" y="55495"/>
            <a:ext cx="11695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CONCLUSION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1E06E51-54D5-328F-8C68-FF40FB34A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714299"/>
              </p:ext>
            </p:extLst>
          </p:nvPr>
        </p:nvGraphicFramePr>
        <p:xfrm>
          <a:off x="156972" y="1019175"/>
          <a:ext cx="11901678" cy="5488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phic 2" descr="Home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2FBEEBA-E7D2-6F1C-E68C-CDC618CC38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775B4D-3144-4358-A1DB-1B2D2CC0E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D1775B4D-3144-4358-A1DB-1B2D2CC0E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D1775B4D-3144-4358-A1DB-1B2D2CC0E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00AB01-6B37-43CA-849A-61F4ADD29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7000AB01-6B37-43CA-849A-61F4ADD29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7000AB01-6B37-43CA-849A-61F4ADD29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A808B8-F01B-4328-BF27-A562DA72B3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6FA808B8-F01B-4328-BF27-A562DA72B3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6FA808B8-F01B-4328-BF27-A562DA72B3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1CD9B2-DAEE-4FEF-8C88-FE19EE2CF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791CD9B2-DAEE-4FEF-8C88-FE19EE2CF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791CD9B2-DAEE-4FEF-8C88-FE19EE2CF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31E3AB-4A88-4888-A729-35CF2F9212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8D31E3AB-4A88-4888-A729-35CF2F9212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8D31E3AB-4A88-4888-A729-35CF2F9212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128657-E208-4167-9E7E-7D9C2BDD0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DA128657-E208-4167-9E7E-7D9C2BDD0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DA128657-E208-4167-9E7E-7D9C2BDD0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66BB5E-666E-4727-ADB8-310AF46B5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7266BB5E-666E-4727-ADB8-310AF46B5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7266BB5E-666E-4727-ADB8-310AF46B5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0F4ADD-DDDB-4D5E-8F54-2B0F88C76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850F4ADD-DDDB-4D5E-8F54-2B0F88C76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850F4ADD-DDDB-4D5E-8F54-2B0F88C76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5B2623-B57F-4848-943C-E53A2834D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graphicEl>
                                              <a:dgm id="{8F5B2623-B57F-4848-943C-E53A2834D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graphicEl>
                                              <a:dgm id="{8F5B2623-B57F-4848-943C-E53A2834D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0EC2F1-C94B-442A-B5DE-1D46FD304F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950EC2F1-C94B-442A-B5DE-1D46FD304F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950EC2F1-C94B-442A-B5DE-1D46FD304F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CE53C-0F90-B75A-AC91-1C54BDFB9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553325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F85D87-E6DA-FA9D-4EE4-0CE2968BE4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945418" y="4358453"/>
                </a:moveTo>
                <a:cubicBezTo>
                  <a:pt x="6069566" y="4358453"/>
                  <a:pt x="6167885" y="4399908"/>
                  <a:pt x="6240377" y="4482817"/>
                </a:cubicBezTo>
                <a:cubicBezTo>
                  <a:pt x="6312869" y="4565727"/>
                  <a:pt x="6349114" y="4697037"/>
                  <a:pt x="6349114" y="4876747"/>
                </a:cubicBezTo>
                <a:cubicBezTo>
                  <a:pt x="6349114" y="5090315"/>
                  <a:pt x="6314388" y="5238337"/>
                  <a:pt x="6244935" y="5320812"/>
                </a:cubicBezTo>
                <a:cubicBezTo>
                  <a:pt x="6175482" y="5403288"/>
                  <a:pt x="6077379" y="5444526"/>
                  <a:pt x="5950627" y="5444526"/>
                </a:cubicBezTo>
                <a:cubicBezTo>
                  <a:pt x="5827348" y="5444526"/>
                  <a:pt x="5729897" y="5402420"/>
                  <a:pt x="5658273" y="5318208"/>
                </a:cubicBezTo>
                <a:cubicBezTo>
                  <a:pt x="5586649" y="5233996"/>
                  <a:pt x="5550838" y="5095524"/>
                  <a:pt x="5550838" y="4902791"/>
                </a:cubicBezTo>
                <a:cubicBezTo>
                  <a:pt x="5550838" y="4708323"/>
                  <a:pt x="5586867" y="4568983"/>
                  <a:pt x="5658924" y="4484770"/>
                </a:cubicBezTo>
                <a:cubicBezTo>
                  <a:pt x="5730982" y="4400559"/>
                  <a:pt x="5826480" y="4358453"/>
                  <a:pt x="5945418" y="4358453"/>
                </a:cubicBezTo>
                <a:close/>
                <a:moveTo>
                  <a:pt x="7255775" y="3944338"/>
                </a:moveTo>
                <a:lnTo>
                  <a:pt x="7255775" y="5081749"/>
                </a:lnTo>
                <a:cubicBezTo>
                  <a:pt x="7255775" y="5175443"/>
                  <a:pt x="7274007" y="5283021"/>
                  <a:pt x="7310470" y="5404482"/>
                </a:cubicBezTo>
                <a:cubicBezTo>
                  <a:pt x="7333042" y="5479958"/>
                  <a:pt x="7374931" y="5553267"/>
                  <a:pt x="7436136" y="5624409"/>
                </a:cubicBezTo>
                <a:cubicBezTo>
                  <a:pt x="7497342" y="5695551"/>
                  <a:pt x="7564842" y="5750425"/>
                  <a:pt x="7638636" y="5789031"/>
                </a:cubicBezTo>
                <a:cubicBezTo>
                  <a:pt x="7712430" y="5827637"/>
                  <a:pt x="7804238" y="5853448"/>
                  <a:pt x="7914061" y="5866464"/>
                </a:cubicBezTo>
                <a:cubicBezTo>
                  <a:pt x="8023884" y="5879480"/>
                  <a:pt x="8125241" y="5885987"/>
                  <a:pt x="8218135" y="5885987"/>
                </a:cubicBezTo>
                <a:cubicBezTo>
                  <a:pt x="8378746" y="5885987"/>
                  <a:pt x="8516350" y="5864731"/>
                  <a:pt x="8630947" y="5822218"/>
                </a:cubicBezTo>
                <a:cubicBezTo>
                  <a:pt x="8713422" y="5791859"/>
                  <a:pt x="8792209" y="5739156"/>
                  <a:pt x="8867305" y="5664107"/>
                </a:cubicBezTo>
                <a:cubicBezTo>
                  <a:pt x="8942401" y="5589058"/>
                  <a:pt x="8997529" y="5501432"/>
                  <a:pt x="9032690" y="5401226"/>
                </a:cubicBezTo>
                <a:cubicBezTo>
                  <a:pt x="9067851" y="5301021"/>
                  <a:pt x="9085431" y="5194528"/>
                  <a:pt x="9085431" y="5081749"/>
                </a:cubicBezTo>
                <a:lnTo>
                  <a:pt x="9085431" y="3944338"/>
                </a:lnTo>
                <a:lnTo>
                  <a:pt x="8496816" y="3944338"/>
                </a:lnTo>
                <a:lnTo>
                  <a:pt x="8496816" y="5108831"/>
                </a:lnTo>
                <a:cubicBezTo>
                  <a:pt x="8496816" y="5214652"/>
                  <a:pt x="8467950" y="5296406"/>
                  <a:pt x="8410216" y="5354091"/>
                </a:cubicBezTo>
                <a:cubicBezTo>
                  <a:pt x="8352484" y="5411777"/>
                  <a:pt x="8272830" y="5440619"/>
                  <a:pt x="8171254" y="5440619"/>
                </a:cubicBezTo>
                <a:cubicBezTo>
                  <a:pt x="8068811" y="5440619"/>
                  <a:pt x="7988723" y="5411346"/>
                  <a:pt x="7930990" y="5352799"/>
                </a:cubicBezTo>
                <a:cubicBezTo>
                  <a:pt x="7873257" y="5294252"/>
                  <a:pt x="7844391" y="5212930"/>
                  <a:pt x="7844391" y="5108831"/>
                </a:cubicBezTo>
                <a:lnTo>
                  <a:pt x="7844391" y="3944338"/>
                </a:lnTo>
                <a:close/>
                <a:moveTo>
                  <a:pt x="2927891" y="3944338"/>
                </a:moveTo>
                <a:lnTo>
                  <a:pt x="3671474" y="5053852"/>
                </a:lnTo>
                <a:lnTo>
                  <a:pt x="3671474" y="5853431"/>
                </a:lnTo>
                <a:lnTo>
                  <a:pt x="4262693" y="5853431"/>
                </a:lnTo>
                <a:lnTo>
                  <a:pt x="4262693" y="5053852"/>
                </a:lnTo>
                <a:lnTo>
                  <a:pt x="5004973" y="3944338"/>
                </a:lnTo>
                <a:lnTo>
                  <a:pt x="4353220" y="3944338"/>
                </a:lnTo>
                <a:lnTo>
                  <a:pt x="3967796" y="4588380"/>
                </a:lnTo>
                <a:lnTo>
                  <a:pt x="3583165" y="3944338"/>
                </a:lnTo>
                <a:close/>
                <a:moveTo>
                  <a:pt x="5946720" y="3911782"/>
                </a:moveTo>
                <a:cubicBezTo>
                  <a:pt x="5636786" y="3911782"/>
                  <a:pt x="5395003" y="3998599"/>
                  <a:pt x="5221370" y="4172231"/>
                </a:cubicBezTo>
                <a:cubicBezTo>
                  <a:pt x="5047737" y="4345864"/>
                  <a:pt x="4960920" y="4588516"/>
                  <a:pt x="4960920" y="4900187"/>
                </a:cubicBezTo>
                <a:cubicBezTo>
                  <a:pt x="4960920" y="5123305"/>
                  <a:pt x="5004762" y="5309092"/>
                  <a:pt x="5092447" y="5457548"/>
                </a:cubicBezTo>
                <a:cubicBezTo>
                  <a:pt x="5180132" y="5606004"/>
                  <a:pt x="5294512" y="5714525"/>
                  <a:pt x="5435589" y="5783110"/>
                </a:cubicBezTo>
                <a:cubicBezTo>
                  <a:pt x="5576666" y="5851695"/>
                  <a:pt x="5754856" y="5885987"/>
                  <a:pt x="5970161" y="5885987"/>
                </a:cubicBezTo>
                <a:cubicBezTo>
                  <a:pt x="6181993" y="5885987"/>
                  <a:pt x="6358881" y="5846269"/>
                  <a:pt x="6500826" y="5766832"/>
                </a:cubicBezTo>
                <a:cubicBezTo>
                  <a:pt x="6642771" y="5687395"/>
                  <a:pt x="6751292" y="5576270"/>
                  <a:pt x="6826388" y="5433457"/>
                </a:cubicBezTo>
                <a:cubicBezTo>
                  <a:pt x="6901484" y="5290644"/>
                  <a:pt x="6939032" y="5107678"/>
                  <a:pt x="6939032" y="4884560"/>
                </a:cubicBezTo>
                <a:cubicBezTo>
                  <a:pt x="6939032" y="4577230"/>
                  <a:pt x="6853084" y="4338268"/>
                  <a:pt x="6681187" y="4167673"/>
                </a:cubicBezTo>
                <a:cubicBezTo>
                  <a:pt x="6509291" y="3997079"/>
                  <a:pt x="6264468" y="3911782"/>
                  <a:pt x="5946720" y="3911782"/>
                </a:cubicBezTo>
                <a:close/>
                <a:moveTo>
                  <a:pt x="5951948" y="1238792"/>
                </a:moveTo>
                <a:lnTo>
                  <a:pt x="6162668" y="1925076"/>
                </a:lnTo>
                <a:lnTo>
                  <a:pt x="5743426" y="1925076"/>
                </a:lnTo>
                <a:close/>
                <a:moveTo>
                  <a:pt x="9409727" y="743938"/>
                </a:moveTo>
                <a:lnTo>
                  <a:pt x="9409727" y="2653031"/>
                </a:lnTo>
                <a:lnTo>
                  <a:pt x="9999645" y="2653031"/>
                </a:lnTo>
                <a:lnTo>
                  <a:pt x="9999645" y="2187173"/>
                </a:lnTo>
                <a:lnTo>
                  <a:pt x="10304431" y="1867919"/>
                </a:lnTo>
                <a:lnTo>
                  <a:pt x="10706948" y="2653031"/>
                </a:lnTo>
                <a:lnTo>
                  <a:pt x="11433418" y="2653031"/>
                </a:lnTo>
                <a:lnTo>
                  <a:pt x="10705503" y="1464528"/>
                </a:lnTo>
                <a:lnTo>
                  <a:pt x="11402164" y="743938"/>
                </a:lnTo>
                <a:lnTo>
                  <a:pt x="10617581" y="743938"/>
                </a:lnTo>
                <a:lnTo>
                  <a:pt x="9999645" y="1465383"/>
                </a:lnTo>
                <a:lnTo>
                  <a:pt x="9999645" y="743938"/>
                </a:lnTo>
                <a:close/>
                <a:moveTo>
                  <a:pt x="7191705" y="743938"/>
                </a:moveTo>
                <a:lnTo>
                  <a:pt x="7191705" y="2653031"/>
                </a:lnTo>
                <a:lnTo>
                  <a:pt x="7746462" y="2653031"/>
                </a:lnTo>
                <a:lnTo>
                  <a:pt x="7746462" y="1604805"/>
                </a:lnTo>
                <a:lnTo>
                  <a:pt x="8461394" y="2653031"/>
                </a:lnTo>
                <a:lnTo>
                  <a:pt x="9017454" y="2653031"/>
                </a:lnTo>
                <a:lnTo>
                  <a:pt x="9017454" y="743938"/>
                </a:lnTo>
                <a:lnTo>
                  <a:pt x="8461394" y="743938"/>
                </a:lnTo>
                <a:lnTo>
                  <a:pt x="8461394" y="1800141"/>
                </a:lnTo>
                <a:lnTo>
                  <a:pt x="7742555" y="743938"/>
                </a:lnTo>
                <a:close/>
                <a:moveTo>
                  <a:pt x="5637456" y="743938"/>
                </a:moveTo>
                <a:lnTo>
                  <a:pt x="4919919" y="2653031"/>
                </a:lnTo>
                <a:lnTo>
                  <a:pt x="5522247" y="2653031"/>
                </a:lnTo>
                <a:lnTo>
                  <a:pt x="5615298" y="2337888"/>
                </a:lnTo>
                <a:lnTo>
                  <a:pt x="6285038" y="2337888"/>
                </a:lnTo>
                <a:lnTo>
                  <a:pt x="6380550" y="2653031"/>
                </a:lnTo>
                <a:lnTo>
                  <a:pt x="6998303" y="2653031"/>
                </a:lnTo>
                <a:lnTo>
                  <a:pt x="6280928" y="743938"/>
                </a:lnTo>
                <a:close/>
                <a:moveTo>
                  <a:pt x="2894628" y="743938"/>
                </a:moveTo>
                <a:lnTo>
                  <a:pt x="2894628" y="2653031"/>
                </a:lnTo>
                <a:lnTo>
                  <a:pt x="3484545" y="2653031"/>
                </a:lnTo>
                <a:lnTo>
                  <a:pt x="3484545" y="1880799"/>
                </a:lnTo>
                <a:lnTo>
                  <a:pt x="4129157" y="1880799"/>
                </a:lnTo>
                <a:lnTo>
                  <a:pt x="4129157" y="2653031"/>
                </a:lnTo>
                <a:lnTo>
                  <a:pt x="4721679" y="2653031"/>
                </a:lnTo>
                <a:lnTo>
                  <a:pt x="4721679" y="743938"/>
                </a:lnTo>
                <a:lnTo>
                  <a:pt x="4129157" y="743938"/>
                </a:lnTo>
                <a:lnTo>
                  <a:pt x="4129157" y="1411991"/>
                </a:lnTo>
                <a:lnTo>
                  <a:pt x="3484545" y="1411991"/>
                </a:lnTo>
                <a:lnTo>
                  <a:pt x="3484545" y="743938"/>
                </a:lnTo>
                <a:close/>
                <a:moveTo>
                  <a:pt x="833842" y="743938"/>
                </a:moveTo>
                <a:lnTo>
                  <a:pt x="833842" y="1215352"/>
                </a:lnTo>
                <a:lnTo>
                  <a:pt x="1435480" y="1215352"/>
                </a:lnTo>
                <a:lnTo>
                  <a:pt x="1435480" y="2653031"/>
                </a:lnTo>
                <a:lnTo>
                  <a:pt x="2025398" y="2653031"/>
                </a:lnTo>
                <a:lnTo>
                  <a:pt x="2025398" y="1215352"/>
                </a:lnTo>
                <a:lnTo>
                  <a:pt x="2627035" y="1215352"/>
                </a:lnTo>
                <a:lnTo>
                  <a:pt x="2627035" y="74393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2" name="Graphic 1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580DA9FC-3034-587D-CA3E-8F6652FB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6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CE53C-0F90-B75A-AC91-1C54BDFB9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F85D87-E6DA-FA9D-4EE4-0CE2968BE478}"/>
              </a:ext>
            </a:extLst>
          </p:cNvPr>
          <p:cNvSpPr/>
          <p:nvPr/>
        </p:nvSpPr>
        <p:spPr>
          <a:xfrm>
            <a:off x="-49181656" y="-35726914"/>
            <a:ext cx="112623600" cy="125664686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945418" y="4358453"/>
                </a:moveTo>
                <a:cubicBezTo>
                  <a:pt x="6069566" y="4358453"/>
                  <a:pt x="6167885" y="4399908"/>
                  <a:pt x="6240377" y="4482817"/>
                </a:cubicBezTo>
                <a:cubicBezTo>
                  <a:pt x="6312869" y="4565727"/>
                  <a:pt x="6349114" y="4697037"/>
                  <a:pt x="6349114" y="4876747"/>
                </a:cubicBezTo>
                <a:cubicBezTo>
                  <a:pt x="6349114" y="5090315"/>
                  <a:pt x="6314388" y="5238337"/>
                  <a:pt x="6244935" y="5320812"/>
                </a:cubicBezTo>
                <a:cubicBezTo>
                  <a:pt x="6175482" y="5403288"/>
                  <a:pt x="6077379" y="5444526"/>
                  <a:pt x="5950627" y="5444526"/>
                </a:cubicBezTo>
                <a:cubicBezTo>
                  <a:pt x="5827348" y="5444526"/>
                  <a:pt x="5729897" y="5402420"/>
                  <a:pt x="5658273" y="5318208"/>
                </a:cubicBezTo>
                <a:cubicBezTo>
                  <a:pt x="5586649" y="5233996"/>
                  <a:pt x="5550838" y="5095524"/>
                  <a:pt x="5550838" y="4902791"/>
                </a:cubicBezTo>
                <a:cubicBezTo>
                  <a:pt x="5550838" y="4708323"/>
                  <a:pt x="5586867" y="4568983"/>
                  <a:pt x="5658924" y="4484770"/>
                </a:cubicBezTo>
                <a:cubicBezTo>
                  <a:pt x="5730982" y="4400559"/>
                  <a:pt x="5826480" y="4358453"/>
                  <a:pt x="5945418" y="4358453"/>
                </a:cubicBezTo>
                <a:close/>
                <a:moveTo>
                  <a:pt x="7255775" y="3944338"/>
                </a:moveTo>
                <a:lnTo>
                  <a:pt x="7255775" y="5081749"/>
                </a:lnTo>
                <a:cubicBezTo>
                  <a:pt x="7255775" y="5175443"/>
                  <a:pt x="7274007" y="5283021"/>
                  <a:pt x="7310470" y="5404482"/>
                </a:cubicBezTo>
                <a:cubicBezTo>
                  <a:pt x="7333042" y="5479958"/>
                  <a:pt x="7374931" y="5553267"/>
                  <a:pt x="7436136" y="5624409"/>
                </a:cubicBezTo>
                <a:cubicBezTo>
                  <a:pt x="7497342" y="5695551"/>
                  <a:pt x="7564842" y="5750425"/>
                  <a:pt x="7638636" y="5789031"/>
                </a:cubicBezTo>
                <a:cubicBezTo>
                  <a:pt x="7712430" y="5827637"/>
                  <a:pt x="7804238" y="5853448"/>
                  <a:pt x="7914061" y="5866464"/>
                </a:cubicBezTo>
                <a:cubicBezTo>
                  <a:pt x="8023884" y="5879480"/>
                  <a:pt x="8125241" y="5885987"/>
                  <a:pt x="8218135" y="5885987"/>
                </a:cubicBezTo>
                <a:cubicBezTo>
                  <a:pt x="8378746" y="5885987"/>
                  <a:pt x="8516350" y="5864731"/>
                  <a:pt x="8630947" y="5822218"/>
                </a:cubicBezTo>
                <a:cubicBezTo>
                  <a:pt x="8713422" y="5791859"/>
                  <a:pt x="8792209" y="5739156"/>
                  <a:pt x="8867305" y="5664107"/>
                </a:cubicBezTo>
                <a:cubicBezTo>
                  <a:pt x="8942401" y="5589058"/>
                  <a:pt x="8997529" y="5501432"/>
                  <a:pt x="9032690" y="5401226"/>
                </a:cubicBezTo>
                <a:cubicBezTo>
                  <a:pt x="9067851" y="5301021"/>
                  <a:pt x="9085431" y="5194528"/>
                  <a:pt x="9085431" y="5081749"/>
                </a:cubicBezTo>
                <a:lnTo>
                  <a:pt x="9085431" y="3944338"/>
                </a:lnTo>
                <a:lnTo>
                  <a:pt x="8496816" y="3944338"/>
                </a:lnTo>
                <a:lnTo>
                  <a:pt x="8496816" y="5108831"/>
                </a:lnTo>
                <a:cubicBezTo>
                  <a:pt x="8496816" y="5214652"/>
                  <a:pt x="8467950" y="5296406"/>
                  <a:pt x="8410216" y="5354091"/>
                </a:cubicBezTo>
                <a:cubicBezTo>
                  <a:pt x="8352484" y="5411777"/>
                  <a:pt x="8272830" y="5440619"/>
                  <a:pt x="8171254" y="5440619"/>
                </a:cubicBezTo>
                <a:cubicBezTo>
                  <a:pt x="8068811" y="5440619"/>
                  <a:pt x="7988723" y="5411346"/>
                  <a:pt x="7930990" y="5352799"/>
                </a:cubicBezTo>
                <a:cubicBezTo>
                  <a:pt x="7873257" y="5294252"/>
                  <a:pt x="7844391" y="5212930"/>
                  <a:pt x="7844391" y="5108831"/>
                </a:cubicBezTo>
                <a:lnTo>
                  <a:pt x="7844391" y="3944338"/>
                </a:lnTo>
                <a:close/>
                <a:moveTo>
                  <a:pt x="2927891" y="3944338"/>
                </a:moveTo>
                <a:lnTo>
                  <a:pt x="3671474" y="5053852"/>
                </a:lnTo>
                <a:lnTo>
                  <a:pt x="3671474" y="5853431"/>
                </a:lnTo>
                <a:lnTo>
                  <a:pt x="4262693" y="5853431"/>
                </a:lnTo>
                <a:lnTo>
                  <a:pt x="4262693" y="5053852"/>
                </a:lnTo>
                <a:lnTo>
                  <a:pt x="5004973" y="3944338"/>
                </a:lnTo>
                <a:lnTo>
                  <a:pt x="4353220" y="3944338"/>
                </a:lnTo>
                <a:lnTo>
                  <a:pt x="3967796" y="4588380"/>
                </a:lnTo>
                <a:lnTo>
                  <a:pt x="3583165" y="3944338"/>
                </a:lnTo>
                <a:close/>
                <a:moveTo>
                  <a:pt x="5946720" y="3911782"/>
                </a:moveTo>
                <a:cubicBezTo>
                  <a:pt x="5636786" y="3911782"/>
                  <a:pt x="5395003" y="3998599"/>
                  <a:pt x="5221370" y="4172231"/>
                </a:cubicBezTo>
                <a:cubicBezTo>
                  <a:pt x="5047737" y="4345864"/>
                  <a:pt x="4960920" y="4588516"/>
                  <a:pt x="4960920" y="4900187"/>
                </a:cubicBezTo>
                <a:cubicBezTo>
                  <a:pt x="4960920" y="5123305"/>
                  <a:pt x="5004762" y="5309092"/>
                  <a:pt x="5092447" y="5457548"/>
                </a:cubicBezTo>
                <a:cubicBezTo>
                  <a:pt x="5180132" y="5606004"/>
                  <a:pt x="5294512" y="5714525"/>
                  <a:pt x="5435589" y="5783110"/>
                </a:cubicBezTo>
                <a:cubicBezTo>
                  <a:pt x="5576666" y="5851695"/>
                  <a:pt x="5754856" y="5885987"/>
                  <a:pt x="5970161" y="5885987"/>
                </a:cubicBezTo>
                <a:cubicBezTo>
                  <a:pt x="6181993" y="5885987"/>
                  <a:pt x="6358881" y="5846269"/>
                  <a:pt x="6500826" y="5766832"/>
                </a:cubicBezTo>
                <a:cubicBezTo>
                  <a:pt x="6642771" y="5687395"/>
                  <a:pt x="6751292" y="5576270"/>
                  <a:pt x="6826388" y="5433457"/>
                </a:cubicBezTo>
                <a:cubicBezTo>
                  <a:pt x="6901484" y="5290644"/>
                  <a:pt x="6939032" y="5107678"/>
                  <a:pt x="6939032" y="4884560"/>
                </a:cubicBezTo>
                <a:cubicBezTo>
                  <a:pt x="6939032" y="4577230"/>
                  <a:pt x="6853084" y="4338268"/>
                  <a:pt x="6681187" y="4167673"/>
                </a:cubicBezTo>
                <a:cubicBezTo>
                  <a:pt x="6509291" y="3997079"/>
                  <a:pt x="6264468" y="3911782"/>
                  <a:pt x="5946720" y="3911782"/>
                </a:cubicBezTo>
                <a:close/>
                <a:moveTo>
                  <a:pt x="5951948" y="1238792"/>
                </a:moveTo>
                <a:lnTo>
                  <a:pt x="6162668" y="1925076"/>
                </a:lnTo>
                <a:lnTo>
                  <a:pt x="5743426" y="1925076"/>
                </a:lnTo>
                <a:close/>
                <a:moveTo>
                  <a:pt x="9409727" y="743938"/>
                </a:moveTo>
                <a:lnTo>
                  <a:pt x="9409727" y="2653031"/>
                </a:lnTo>
                <a:lnTo>
                  <a:pt x="9999645" y="2653031"/>
                </a:lnTo>
                <a:lnTo>
                  <a:pt x="9999645" y="2187173"/>
                </a:lnTo>
                <a:lnTo>
                  <a:pt x="10304431" y="1867919"/>
                </a:lnTo>
                <a:lnTo>
                  <a:pt x="10706948" y="2653031"/>
                </a:lnTo>
                <a:lnTo>
                  <a:pt x="11433418" y="2653031"/>
                </a:lnTo>
                <a:lnTo>
                  <a:pt x="10705503" y="1464528"/>
                </a:lnTo>
                <a:lnTo>
                  <a:pt x="11402164" y="743938"/>
                </a:lnTo>
                <a:lnTo>
                  <a:pt x="10617581" y="743938"/>
                </a:lnTo>
                <a:lnTo>
                  <a:pt x="9999645" y="1465383"/>
                </a:lnTo>
                <a:lnTo>
                  <a:pt x="9999645" y="743938"/>
                </a:lnTo>
                <a:close/>
                <a:moveTo>
                  <a:pt x="7191705" y="743938"/>
                </a:moveTo>
                <a:lnTo>
                  <a:pt x="7191705" y="2653031"/>
                </a:lnTo>
                <a:lnTo>
                  <a:pt x="7746462" y="2653031"/>
                </a:lnTo>
                <a:lnTo>
                  <a:pt x="7746462" y="1604805"/>
                </a:lnTo>
                <a:lnTo>
                  <a:pt x="8461394" y="2653031"/>
                </a:lnTo>
                <a:lnTo>
                  <a:pt x="9017454" y="2653031"/>
                </a:lnTo>
                <a:lnTo>
                  <a:pt x="9017454" y="743938"/>
                </a:lnTo>
                <a:lnTo>
                  <a:pt x="8461394" y="743938"/>
                </a:lnTo>
                <a:lnTo>
                  <a:pt x="8461394" y="1800141"/>
                </a:lnTo>
                <a:lnTo>
                  <a:pt x="7742555" y="743938"/>
                </a:lnTo>
                <a:close/>
                <a:moveTo>
                  <a:pt x="5637456" y="743938"/>
                </a:moveTo>
                <a:lnTo>
                  <a:pt x="4919919" y="2653031"/>
                </a:lnTo>
                <a:lnTo>
                  <a:pt x="5522247" y="2653031"/>
                </a:lnTo>
                <a:lnTo>
                  <a:pt x="5615298" y="2337888"/>
                </a:lnTo>
                <a:lnTo>
                  <a:pt x="6285038" y="2337888"/>
                </a:lnTo>
                <a:lnTo>
                  <a:pt x="6380550" y="2653031"/>
                </a:lnTo>
                <a:lnTo>
                  <a:pt x="6998303" y="2653031"/>
                </a:lnTo>
                <a:lnTo>
                  <a:pt x="6280928" y="743938"/>
                </a:lnTo>
                <a:close/>
                <a:moveTo>
                  <a:pt x="2894628" y="743938"/>
                </a:moveTo>
                <a:lnTo>
                  <a:pt x="2894628" y="2653031"/>
                </a:lnTo>
                <a:lnTo>
                  <a:pt x="3484545" y="2653031"/>
                </a:lnTo>
                <a:lnTo>
                  <a:pt x="3484545" y="1880799"/>
                </a:lnTo>
                <a:lnTo>
                  <a:pt x="4129157" y="1880799"/>
                </a:lnTo>
                <a:lnTo>
                  <a:pt x="4129157" y="2653031"/>
                </a:lnTo>
                <a:lnTo>
                  <a:pt x="4721679" y="2653031"/>
                </a:lnTo>
                <a:lnTo>
                  <a:pt x="4721679" y="743938"/>
                </a:lnTo>
                <a:lnTo>
                  <a:pt x="4129157" y="743938"/>
                </a:lnTo>
                <a:lnTo>
                  <a:pt x="4129157" y="1411991"/>
                </a:lnTo>
                <a:lnTo>
                  <a:pt x="3484545" y="1411991"/>
                </a:lnTo>
                <a:lnTo>
                  <a:pt x="3484545" y="743938"/>
                </a:lnTo>
                <a:close/>
                <a:moveTo>
                  <a:pt x="833842" y="743938"/>
                </a:moveTo>
                <a:lnTo>
                  <a:pt x="833842" y="1215352"/>
                </a:lnTo>
                <a:lnTo>
                  <a:pt x="1435480" y="1215352"/>
                </a:lnTo>
                <a:lnTo>
                  <a:pt x="1435480" y="2653031"/>
                </a:lnTo>
                <a:lnTo>
                  <a:pt x="2025398" y="2653031"/>
                </a:lnTo>
                <a:lnTo>
                  <a:pt x="2025398" y="1215352"/>
                </a:lnTo>
                <a:lnTo>
                  <a:pt x="2627035" y="1215352"/>
                </a:lnTo>
                <a:lnTo>
                  <a:pt x="2627035" y="74393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2" name="Graphic 1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ADBD51C-E9FE-416E-16F4-FE81656E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5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A0E51-5200-B3EC-5CC5-9FBB8683333B}"/>
              </a:ext>
            </a:extLst>
          </p:cNvPr>
          <p:cNvSpPr/>
          <p:nvPr/>
        </p:nvSpPr>
        <p:spPr>
          <a:xfrm>
            <a:off x="4343400" y="-7552"/>
            <a:ext cx="7848600" cy="6865552"/>
          </a:xfrm>
          <a:custGeom>
            <a:avLst/>
            <a:gdLst>
              <a:gd name="connsiteX0" fmla="*/ 5124289 w 7848600"/>
              <a:gd name="connsiteY0" fmla="*/ 0 h 6865552"/>
              <a:gd name="connsiteX1" fmla="*/ 7848600 w 7848600"/>
              <a:gd name="connsiteY1" fmla="*/ 0 h 6865552"/>
              <a:gd name="connsiteX2" fmla="*/ 7848600 w 7848600"/>
              <a:gd name="connsiteY2" fmla="*/ 6865552 h 6865552"/>
              <a:gd name="connsiteX3" fmla="*/ 0 w 7848600"/>
              <a:gd name="connsiteY3" fmla="*/ 6865552 h 686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8600" h="6865552">
                <a:moveTo>
                  <a:pt x="5124289" y="0"/>
                </a:moveTo>
                <a:lnTo>
                  <a:pt x="7848600" y="0"/>
                </a:lnTo>
                <a:lnTo>
                  <a:pt x="7848600" y="6865552"/>
                </a:lnTo>
                <a:lnTo>
                  <a:pt x="0" y="686555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C4120-4699-1E1A-BFE6-BB3C150790A3}"/>
              </a:ext>
            </a:extLst>
          </p:cNvPr>
          <p:cNvSpPr txBox="1"/>
          <p:nvPr/>
        </p:nvSpPr>
        <p:spPr>
          <a:xfrm>
            <a:off x="100584" y="202129"/>
            <a:ext cx="7150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500" b="1" dirty="0">
                <a:solidFill>
                  <a:schemeClr val="tx2">
                    <a:lumMod val="5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AHMEDABAD BRANCH INSURANCE REPORT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A221467-67FC-22FD-04AC-9BE998111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251688"/>
              </p:ext>
            </p:extLst>
          </p:nvPr>
        </p:nvGraphicFramePr>
        <p:xfrm>
          <a:off x="1132967" y="1889138"/>
          <a:ext cx="7378700" cy="476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E74F0B0-9D04-3162-B2AB-31AA7F09C6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0" y="3632093"/>
            <a:ext cx="1781540" cy="495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39661-5296-30FC-04F5-828F76B533CA}"/>
              </a:ext>
            </a:extLst>
          </p:cNvPr>
          <p:cNvSpPr txBox="1"/>
          <p:nvPr/>
        </p:nvSpPr>
        <p:spPr>
          <a:xfrm>
            <a:off x="1571625" y="4127685"/>
            <a:ext cx="18954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5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ANALYTICS</a:t>
            </a:r>
            <a:br>
              <a:rPr lang="en-IN" sz="15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5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– 590</a:t>
            </a:r>
            <a:br>
              <a:rPr lang="en-IN" sz="15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5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Group - 2</a:t>
            </a:r>
          </a:p>
        </p:txBody>
      </p:sp>
      <p:pic>
        <p:nvPicPr>
          <p:cNvPr id="6" name="Graphic 5" descr="Home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A12DA1D7-A718-2BC2-3992-00BA5E978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2DC369-52BE-4859-A4F8-60F43157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BF2DC369-52BE-4859-A4F8-60F43157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graphicEl>
                                              <a:dgm id="{BF2DC369-52BE-4859-A4F8-60F43157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graphicEl>
                                              <a:dgm id="{BF2DC369-52BE-4859-A4F8-60F43157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graphicEl>
                                              <a:dgm id="{BF2DC369-52BE-4859-A4F8-60F431574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E17DB5-D8EB-4D7F-9632-2AB0C1079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graphicEl>
                                              <a:dgm id="{ACE17DB5-D8EB-4D7F-9632-2AB0C1079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ACE17DB5-D8EB-4D7F-9632-2AB0C1079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graphicEl>
                                              <a:dgm id="{ACE17DB5-D8EB-4D7F-9632-2AB0C1079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graphicEl>
                                              <a:dgm id="{ACE17DB5-D8EB-4D7F-9632-2AB0C1079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E3BE36-C85B-401D-8321-E3A9FB60D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graphicEl>
                                              <a:dgm id="{99E3BE36-C85B-401D-8321-E3A9FB60D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graphicEl>
                                              <a:dgm id="{99E3BE36-C85B-401D-8321-E3A9FB60D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graphicEl>
                                              <a:dgm id="{99E3BE36-C85B-401D-8321-E3A9FB60D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graphicEl>
                                              <a:dgm id="{99E3BE36-C85B-401D-8321-E3A9FB60D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3575B0-6CCB-4F1F-B1B1-146F29B8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graphicEl>
                                              <a:dgm id="{E03575B0-6CCB-4F1F-B1B1-146F29B8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graphicEl>
                                              <a:dgm id="{E03575B0-6CCB-4F1F-B1B1-146F29B8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graphicEl>
                                              <a:dgm id="{E03575B0-6CCB-4F1F-B1B1-146F29B8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graphicEl>
                                              <a:dgm id="{E03575B0-6CCB-4F1F-B1B1-146F29B84A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D8835D-88B9-44CC-A344-5AC15A382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graphicEl>
                                              <a:dgm id="{CFD8835D-88B9-44CC-A344-5AC15A382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graphicEl>
                                              <a:dgm id="{CFD8835D-88B9-44CC-A344-5AC15A382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graphicEl>
                                              <a:dgm id="{CFD8835D-88B9-44CC-A344-5AC15A382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graphicEl>
                                              <a:dgm id="{CFD8835D-88B9-44CC-A344-5AC15A382F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F0DECB-9640-425B-81C7-E5C205914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graphicEl>
                                              <a:dgm id="{9CF0DECB-9640-425B-81C7-E5C205914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graphicEl>
                                              <a:dgm id="{9CF0DECB-9640-425B-81C7-E5C205914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graphicEl>
                                              <a:dgm id="{9CF0DECB-9640-425B-81C7-E5C205914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graphicEl>
                                              <a:dgm id="{9CF0DECB-9640-425B-81C7-E5C2059145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3731D9-661D-40B0-A5A7-93A8E7492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graphicEl>
                                              <a:dgm id="{E43731D9-661D-40B0-A5A7-93A8E7492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graphicEl>
                                              <a:dgm id="{E43731D9-661D-40B0-A5A7-93A8E7492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graphicEl>
                                              <a:dgm id="{E43731D9-661D-40B0-A5A7-93A8E7492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>
                                            <p:graphicEl>
                                              <a:dgm id="{E43731D9-661D-40B0-A5A7-93A8E7492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E2DA43-F0CD-4044-B50A-8A4500EDB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graphicEl>
                                              <a:dgm id="{8AE2DA43-F0CD-4044-B50A-8A4500EDB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graphicEl>
                                              <a:dgm id="{8AE2DA43-F0CD-4044-B50A-8A4500EDB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graphicEl>
                                              <a:dgm id="{8AE2DA43-F0CD-4044-B50A-8A4500EDB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>
                                            <p:graphicEl>
                                              <a:dgm id="{8AE2DA43-F0CD-4044-B50A-8A4500EDB1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2DC369-52BE-4859-A4F8-60F43157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2DC369-52BE-4859-A4F8-60F43157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2DC369-52BE-4859-A4F8-60F43157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2DC369-52BE-4859-A4F8-60F43157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2DC369-52BE-4859-A4F8-60F43157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E17DB5-D8EB-4D7F-9632-2AB0C1079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E17DB5-D8EB-4D7F-9632-2AB0C1079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E17DB5-D8EB-4D7F-9632-2AB0C1079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E17DB5-D8EB-4D7F-9632-2AB0C1079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E17DB5-D8EB-4D7F-9632-2AB0C1079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E3BE36-C85B-401D-8321-E3A9FB60D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E3BE36-C85B-401D-8321-E3A9FB60D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E3BE36-C85B-401D-8321-E3A9FB60D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E3BE36-C85B-401D-8321-E3A9FB60D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E3BE36-C85B-401D-8321-E3A9FB60D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3575B0-6CCB-4F1F-B1B1-146F29B8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3575B0-6CCB-4F1F-B1B1-146F29B8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3575B0-6CCB-4F1F-B1B1-146F29B8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3575B0-6CCB-4F1F-B1B1-146F29B8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3575B0-6CCB-4F1F-B1B1-146F29B8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D8835D-88B9-44CC-A344-5AC15A382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D8835D-88B9-44CC-A344-5AC15A382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D8835D-88B9-44CC-A344-5AC15A382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D8835D-88B9-44CC-A344-5AC15A382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D8835D-88B9-44CC-A344-5AC15A382F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F0DECB-9640-425B-81C7-E5C205914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F0DECB-9640-425B-81C7-E5C205914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F0DECB-9640-425B-81C7-E5C205914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F0DECB-9640-425B-81C7-E5C205914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F0DECB-9640-425B-81C7-E5C205914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3731D9-661D-40B0-A5A7-93A8E7492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3731D9-661D-40B0-A5A7-93A8E7492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3731D9-661D-40B0-A5A7-93A8E7492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3731D9-661D-40B0-A5A7-93A8E7492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3731D9-661D-40B0-A5A7-93A8E7492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9B9C76-7D39-484B-AD9E-EF4419A96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9B9C76-7D39-484B-AD9E-EF4419A96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9B9C76-7D39-484B-AD9E-EF4419A96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9B9C76-7D39-484B-AD9E-EF4419A96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9B9C76-7D39-484B-AD9E-EF4419A96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E2DA43-F0CD-4044-B50A-8A4500EDB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E2DA43-F0CD-4044-B50A-8A4500EDB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E2DA43-F0CD-4044-B50A-8A4500EDB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E2DA43-F0CD-4044-B50A-8A4500EDB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E2DA43-F0CD-4044-B50A-8A4500EDB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2" grpId="0" uiExpand="1">
        <p:bldSub>
          <a:bldDgm bld="lvlOne"/>
        </p:bldSub>
      </p:bldGraphic>
      <p:bldGraphic spid="2" grpId="1" uiExpand="1">
        <p:bldSub>
          <a:bldDgm bld="lvlOne"/>
        </p:bldSub>
      </p:bldGraphic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A0E51-5200-B3EC-5CC5-9FBB8683333B}"/>
              </a:ext>
            </a:extLst>
          </p:cNvPr>
          <p:cNvSpPr/>
          <p:nvPr/>
        </p:nvSpPr>
        <p:spPr>
          <a:xfrm>
            <a:off x="4343400" y="-7552"/>
            <a:ext cx="7848600" cy="6865552"/>
          </a:xfrm>
          <a:custGeom>
            <a:avLst/>
            <a:gdLst>
              <a:gd name="connsiteX0" fmla="*/ 5124289 w 7848600"/>
              <a:gd name="connsiteY0" fmla="*/ 0 h 6865552"/>
              <a:gd name="connsiteX1" fmla="*/ 7848600 w 7848600"/>
              <a:gd name="connsiteY1" fmla="*/ 0 h 6865552"/>
              <a:gd name="connsiteX2" fmla="*/ 7848600 w 7848600"/>
              <a:gd name="connsiteY2" fmla="*/ 6865552 h 6865552"/>
              <a:gd name="connsiteX3" fmla="*/ 0 w 7848600"/>
              <a:gd name="connsiteY3" fmla="*/ 6865552 h 686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8600" h="6865552">
                <a:moveTo>
                  <a:pt x="5124289" y="0"/>
                </a:moveTo>
                <a:lnTo>
                  <a:pt x="7848600" y="0"/>
                </a:lnTo>
                <a:lnTo>
                  <a:pt x="7848600" y="6865552"/>
                </a:lnTo>
                <a:lnTo>
                  <a:pt x="0" y="6865552"/>
                </a:lnTo>
                <a:close/>
              </a:path>
            </a:pathLst>
          </a:cu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CFEF1-0157-DB08-229E-9A2341E5E9E0}"/>
              </a:ext>
            </a:extLst>
          </p:cNvPr>
          <p:cNvSpPr txBox="1"/>
          <p:nvPr/>
        </p:nvSpPr>
        <p:spPr>
          <a:xfrm>
            <a:off x="155448" y="158234"/>
            <a:ext cx="880567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 DATA, KEY METRICS &amp; VISUALS</a:t>
            </a:r>
            <a:endParaRPr lang="en-IN" sz="2500" dirty="0">
              <a:solidFill>
                <a:schemeClr val="tx2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25CC6-618D-CCB5-D107-E5E9326CED69}"/>
              </a:ext>
            </a:extLst>
          </p:cNvPr>
          <p:cNvSpPr txBox="1"/>
          <p:nvPr/>
        </p:nvSpPr>
        <p:spPr>
          <a:xfrm>
            <a:off x="896112" y="1152145"/>
            <a:ext cx="19202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Dashboards from various tools presents the performance of the Ahmedabad branch, focusing on cross-sell, new and renewals Income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F51A2-3F86-02A0-0E6A-F5440981E7E9}"/>
              </a:ext>
            </a:extLst>
          </p:cNvPr>
          <p:cNvSpPr txBox="1"/>
          <p:nvPr/>
        </p:nvSpPr>
        <p:spPr>
          <a:xfrm>
            <a:off x="3575304" y="1152145"/>
            <a:ext cx="8156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KPI’s were prepared from the below data available:</a:t>
            </a:r>
            <a:endParaRPr lang="en-US" sz="1600" dirty="0">
              <a:solidFill>
                <a:schemeClr val="accent1"/>
              </a:solidFill>
            </a:endParaRP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b="1" dirty="0"/>
              <a:t>Brokerage</a:t>
            </a:r>
            <a:r>
              <a:rPr lang="en-US" sz="1600" dirty="0"/>
              <a:t>: Brokerage received on account executive and income class wise.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b="1" dirty="0"/>
              <a:t>Fees</a:t>
            </a:r>
            <a:r>
              <a:rPr lang="en-US" sz="1600" dirty="0"/>
              <a:t>: Fees received on account executive and income class wise.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b="1" dirty="0"/>
              <a:t>Individual Budgets</a:t>
            </a:r>
            <a:r>
              <a:rPr lang="en-US" sz="1600" dirty="0"/>
              <a:t>: Targets were set for account executive on income class basis.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b="1" dirty="0"/>
              <a:t>Invoice</a:t>
            </a:r>
            <a:r>
              <a:rPr lang="en-US" sz="1600" dirty="0"/>
              <a:t>: Number of Invoices generated on account executive and income class wise.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b="1" dirty="0"/>
              <a:t>Meeting</a:t>
            </a:r>
            <a:r>
              <a:rPr lang="en-US" sz="1600" dirty="0"/>
              <a:t>: Number of meetings held and its details like attendance, date etc.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b="1" dirty="0"/>
              <a:t>Opportunity</a:t>
            </a:r>
            <a:r>
              <a:rPr lang="en-US" sz="1600" dirty="0"/>
              <a:t>: Opportunity details like Opportunity </a:t>
            </a:r>
            <a:r>
              <a:rPr lang="en-US" sz="1600" dirty="0" err="1"/>
              <a:t>name,id</a:t>
            </a:r>
            <a:r>
              <a:rPr lang="en-US" sz="1600" dirty="0"/>
              <a:t>, account exe, premium amount, revenue amount, stage, product group </a:t>
            </a:r>
            <a:r>
              <a:rPr lang="en-US" sz="1600" dirty="0" err="1"/>
              <a:t>etc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904869-715E-BEF1-A4B6-5F417902A7C7}"/>
              </a:ext>
            </a:extLst>
          </p:cNvPr>
          <p:cNvSpPr txBox="1"/>
          <p:nvPr/>
        </p:nvSpPr>
        <p:spPr>
          <a:xfrm>
            <a:off x="896112" y="3643752"/>
            <a:ext cx="49469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Key Metrics: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B0F2845-D138-AA27-A76F-26C1C9CFE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713196"/>
              </p:ext>
            </p:extLst>
          </p:nvPr>
        </p:nvGraphicFramePr>
        <p:xfrm>
          <a:off x="979550" y="4019044"/>
          <a:ext cx="4790314" cy="20636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80770">
                  <a:extLst>
                    <a:ext uri="{9D8B030D-6E8A-4147-A177-3AD203B41FA5}">
                      <a16:colId xmlns:a16="http://schemas.microsoft.com/office/drawing/2014/main" val="28486575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2968804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9440658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696214154"/>
                    </a:ext>
                  </a:extLst>
                </a:gridCol>
              </a:tblGrid>
              <a:tr h="287317">
                <a:tc>
                  <a:txBody>
                    <a:bodyPr/>
                    <a:lstStyle/>
                    <a:p>
                      <a:r>
                        <a:rPr lang="en-IN" sz="1100" dirty="0"/>
                        <a:t>PARTICULARS</a:t>
                      </a:r>
                      <a:endParaRPr lang="en-IN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CROSS SELL</a:t>
                      </a:r>
                      <a:endParaRPr lang="en-IN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NEW</a:t>
                      </a:r>
                      <a:endParaRPr lang="en-IN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RENEWAL</a:t>
                      </a:r>
                      <a:endParaRPr lang="en-IN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152118"/>
                  </a:ext>
                </a:extLst>
              </a:tr>
              <a:tr h="287317">
                <a:tc>
                  <a:txBody>
                    <a:bodyPr/>
                    <a:lstStyle/>
                    <a:p>
                      <a:r>
                        <a:rPr lang="en-IN" sz="1200" dirty="0"/>
                        <a:t>Target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20.08M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19.67M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12.32M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014545"/>
                  </a:ext>
                </a:extLst>
              </a:tr>
              <a:tr h="287317">
                <a:tc>
                  <a:txBody>
                    <a:bodyPr/>
                    <a:lstStyle/>
                    <a:p>
                      <a:r>
                        <a:rPr lang="en-IN" sz="1200" dirty="0"/>
                        <a:t>Achieved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13.04M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3.53M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18.51M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563592"/>
                  </a:ext>
                </a:extLst>
              </a:tr>
              <a:tr h="287317">
                <a:tc>
                  <a:txBody>
                    <a:bodyPr/>
                    <a:lstStyle/>
                    <a:p>
                      <a:r>
                        <a:rPr lang="en-IN" sz="1200" dirty="0"/>
                        <a:t>Invoice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2.85M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0.57M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8.24M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586341"/>
                  </a:ext>
                </a:extLst>
              </a:tr>
              <a:tr h="287317">
                <a:tc>
                  <a:txBody>
                    <a:bodyPr/>
                    <a:lstStyle/>
                    <a:p>
                      <a:r>
                        <a:rPr lang="en-IN" sz="1200" dirty="0"/>
                        <a:t>Cross Sell Placed Achievement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64.94% </a:t>
                      </a:r>
                      <a:r>
                        <a:rPr lang="en-IN" sz="1200" dirty="0">
                          <a:solidFill>
                            <a:srgbClr val="FF0000"/>
                          </a:solidFill>
                          <a:sym typeface="Wingdings 3" panose="05040102010807070707" pitchFamily="18" charset="2"/>
                        </a:rPr>
                        <a:t></a:t>
                      </a:r>
                      <a:endParaRPr lang="en-IN" sz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17.95% </a:t>
                      </a:r>
                      <a:r>
                        <a:rPr lang="en-IN" sz="1200" dirty="0">
                          <a:solidFill>
                            <a:srgbClr val="FF0000"/>
                          </a:solidFill>
                          <a:sym typeface="Wingdings 3" panose="05040102010807070707" pitchFamily="18" charset="2"/>
                        </a:rPr>
                        <a:t>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150.23% </a:t>
                      </a:r>
                      <a:r>
                        <a:rPr lang="en-IN" sz="1200" dirty="0">
                          <a:solidFill>
                            <a:srgbClr val="00B050"/>
                          </a:solidFill>
                          <a:sym typeface="Wingdings 3" panose="05040102010807070707" pitchFamily="18" charset="2"/>
                        </a:rPr>
                        <a:t></a:t>
                      </a:r>
                      <a:endParaRPr lang="en-IN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067785"/>
                  </a:ext>
                </a:extLst>
              </a:tr>
              <a:tr h="287317">
                <a:tc>
                  <a:txBody>
                    <a:bodyPr/>
                    <a:lstStyle/>
                    <a:p>
                      <a:r>
                        <a:rPr lang="en-IN" sz="1200" dirty="0"/>
                        <a:t>Cross Sell Invoice Achievement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14.21% </a:t>
                      </a:r>
                      <a:r>
                        <a:rPr lang="en-IN" sz="1200" dirty="0">
                          <a:solidFill>
                            <a:srgbClr val="FF0000"/>
                          </a:solidFill>
                          <a:sym typeface="Wingdings 3" panose="05040102010807070707" pitchFamily="18" charset="2"/>
                        </a:rPr>
                        <a:t></a:t>
                      </a:r>
                      <a:endParaRPr lang="en-IN" sz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2.90% </a:t>
                      </a:r>
                      <a:r>
                        <a:rPr lang="en-IN" sz="1200" dirty="0">
                          <a:solidFill>
                            <a:srgbClr val="FF0000"/>
                          </a:solidFill>
                          <a:sym typeface="Wingdings 3" panose="05040102010807070707" pitchFamily="18" charset="2"/>
                        </a:rPr>
                        <a:t>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66.92% </a:t>
                      </a:r>
                      <a:r>
                        <a:rPr lang="en-IN" sz="1200" dirty="0">
                          <a:solidFill>
                            <a:srgbClr val="FF0000"/>
                          </a:solidFill>
                          <a:sym typeface="Wingdings 3" panose="05040102010807070707" pitchFamily="18" charset="2"/>
                        </a:rPr>
                        <a:t>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45413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3C2FD3A-3CA5-76CB-55AF-A6A9162A8485}"/>
              </a:ext>
            </a:extLst>
          </p:cNvPr>
          <p:cNvSpPr txBox="1"/>
          <p:nvPr/>
        </p:nvSpPr>
        <p:spPr>
          <a:xfrm>
            <a:off x="6867144" y="3774388"/>
            <a:ext cx="4864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Following visuals were provided in dashboard: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dirty="0"/>
              <a:t>Yearly meeting count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dirty="0"/>
              <a:t>No of meeting by account executives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dirty="0"/>
              <a:t>No of invoices by account executives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dirty="0"/>
              <a:t>No of opportunities and no of open opportunities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dirty="0"/>
              <a:t>Opportunity by Revenue – Top 4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dirty="0"/>
              <a:t>Stage by revenue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dirty="0"/>
              <a:t>Opportunity product distribution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dirty="0"/>
              <a:t>Open Opportunity – Top 4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0951EEAB-2360-4C5B-FE1A-71FC4D14660B}"/>
              </a:ext>
            </a:extLst>
          </p:cNvPr>
          <p:cNvSpPr/>
          <p:nvPr/>
        </p:nvSpPr>
        <p:spPr>
          <a:xfrm flipH="1">
            <a:off x="170690" y="1223140"/>
            <a:ext cx="457200" cy="425896"/>
          </a:xfrm>
          <a:prstGeom prst="wedgeEllipseCallout">
            <a:avLst/>
          </a:prstGeom>
          <a:solidFill>
            <a:schemeClr val="accent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IN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C79D00CA-B6A8-D176-4295-9FA8C6F12E45}"/>
              </a:ext>
            </a:extLst>
          </p:cNvPr>
          <p:cNvSpPr/>
          <p:nvPr/>
        </p:nvSpPr>
        <p:spPr>
          <a:xfrm flipH="1">
            <a:off x="2865122" y="1223140"/>
            <a:ext cx="457200" cy="425896"/>
          </a:xfrm>
          <a:prstGeom prst="wedgeEllipseCallou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IN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2635E4DF-7418-7B28-C0E3-06EEDB7C1F57}"/>
              </a:ext>
            </a:extLst>
          </p:cNvPr>
          <p:cNvSpPr/>
          <p:nvPr/>
        </p:nvSpPr>
        <p:spPr>
          <a:xfrm flipH="1">
            <a:off x="164594" y="4019044"/>
            <a:ext cx="457200" cy="425896"/>
          </a:xfrm>
          <a:prstGeom prst="wedgeEllipseCallou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IN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537F6F5D-B784-5417-283B-24C4854057A3}"/>
              </a:ext>
            </a:extLst>
          </p:cNvPr>
          <p:cNvSpPr/>
          <p:nvPr/>
        </p:nvSpPr>
        <p:spPr>
          <a:xfrm flipH="1">
            <a:off x="6193538" y="4019044"/>
            <a:ext cx="457200" cy="425896"/>
          </a:xfrm>
          <a:prstGeom prst="wedgeEllipseCallou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IN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Graphic 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44F5D301-CEDA-EDF8-BF64-15C09C9FC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8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7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7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3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3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3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8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65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26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 uiExpand="1" build="allAtOnce"/>
      <p:bldP spid="19" grpId="0" build="allAtOnce"/>
      <p:bldP spid="21" grpId="0" uiExpand="1" build="allAtOnce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4E34B2-C285-A5FB-F784-7113F213C5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E7A525-5260-C5D4-DB23-A0845346B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912"/>
            <a:ext cx="12192000" cy="6419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D00CB-EE93-5FC8-EA81-A926EAF18731}"/>
              </a:ext>
            </a:extLst>
          </p:cNvPr>
          <p:cNvSpPr txBox="1"/>
          <p:nvPr/>
        </p:nvSpPr>
        <p:spPr>
          <a:xfrm>
            <a:off x="0" y="0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DASHBOARD PREPARED IN 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02802-FF4F-5B24-FC6D-1D3DF37FF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69" y="0"/>
            <a:ext cx="416051" cy="416051"/>
          </a:xfrm>
          <a:prstGeom prst="rect">
            <a:avLst/>
          </a:prstGeom>
        </p:spPr>
      </p:pic>
      <p:pic>
        <p:nvPicPr>
          <p:cNvPr id="2" name="Graphic 1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1363C115-22C9-C676-E1E6-5C628BE1C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6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CAEC27-6150-2FC4-73E0-ABAF3FAA8E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848"/>
            <a:ext cx="12192000" cy="6885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ED086B-CA92-7B4C-C286-006674288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344"/>
            <a:ext cx="12192000" cy="6391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E45F28-CD2C-1A91-DEB7-631EEAD1343E}"/>
              </a:ext>
            </a:extLst>
          </p:cNvPr>
          <p:cNvSpPr txBox="1"/>
          <p:nvPr/>
        </p:nvSpPr>
        <p:spPr>
          <a:xfrm>
            <a:off x="0" y="0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DASHBOARD PREPARED IN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AC5E5-B64D-D40D-A83F-E5A9B5C88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836" y="-27848"/>
            <a:ext cx="518084" cy="518084"/>
          </a:xfrm>
          <a:prstGeom prst="rect">
            <a:avLst/>
          </a:prstGeom>
        </p:spPr>
      </p:pic>
      <p:pic>
        <p:nvPicPr>
          <p:cNvPr id="2" name="Graphic 1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59B05198-2EFC-EC95-A881-13260DFEB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1F2C46-2BA6-F10E-E6BE-722BD991D4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82A0D4-7232-A57A-D85E-4FEDF0021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1999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4AE332-81FE-6DD1-0095-301BAC8EDCFF}"/>
              </a:ext>
            </a:extLst>
          </p:cNvPr>
          <p:cNvSpPr txBox="1"/>
          <p:nvPr/>
        </p:nvSpPr>
        <p:spPr>
          <a:xfrm>
            <a:off x="0" y="0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DASHBOARD PREPARED IN TABLEAU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10290-A6E4-9F57-61F6-A843FFC30C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59" y="25013"/>
            <a:ext cx="452041" cy="452041"/>
          </a:xfrm>
          <a:prstGeom prst="rect">
            <a:avLst/>
          </a:prstGeom>
        </p:spPr>
      </p:pic>
      <p:pic>
        <p:nvPicPr>
          <p:cNvPr id="2" name="Graphic 1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F871C2F4-9286-59BE-A57D-378EAE60B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1AE06B8-2D77-835D-C517-D04C1515A274}"/>
              </a:ext>
            </a:extLst>
          </p:cNvPr>
          <p:cNvSpPr txBox="1"/>
          <p:nvPr/>
        </p:nvSpPr>
        <p:spPr>
          <a:xfrm>
            <a:off x="4274480" y="2095249"/>
            <a:ext cx="1931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CODES IN MY SQL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E65753-1C66-6240-44F7-D5B95780F7DF}"/>
              </a:ext>
            </a:extLst>
          </p:cNvPr>
          <p:cNvGrpSpPr/>
          <p:nvPr/>
        </p:nvGrpSpPr>
        <p:grpSpPr>
          <a:xfrm>
            <a:off x="5547429" y="-112881"/>
            <a:ext cx="8749151" cy="8968318"/>
            <a:chOff x="5547429" y="-112881"/>
            <a:chExt cx="8749151" cy="8968318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3" name="Flowchart: Extract 2">
              <a:extLst>
                <a:ext uri="{FF2B5EF4-FFF2-40B4-BE49-F238E27FC236}">
                  <a16:creationId xmlns:a16="http://schemas.microsoft.com/office/drawing/2014/main" id="{891D143C-9B0A-2036-7304-D205E6899FC5}"/>
                </a:ext>
              </a:extLst>
            </p:cNvPr>
            <p:cNvSpPr/>
            <p:nvPr/>
          </p:nvSpPr>
          <p:spPr>
            <a:xfrm>
              <a:off x="8196146" y="0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Flowchart: Extract 3">
              <a:extLst>
                <a:ext uri="{FF2B5EF4-FFF2-40B4-BE49-F238E27FC236}">
                  <a16:creationId xmlns:a16="http://schemas.microsoft.com/office/drawing/2014/main" id="{2A4C5871-4192-9134-02A1-BEEF32DF320A}"/>
                </a:ext>
              </a:extLst>
            </p:cNvPr>
            <p:cNvSpPr/>
            <p:nvPr/>
          </p:nvSpPr>
          <p:spPr>
            <a:xfrm flipV="1">
              <a:off x="6388035" y="-112881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lowchart: Extract 6">
              <a:extLst>
                <a:ext uri="{FF2B5EF4-FFF2-40B4-BE49-F238E27FC236}">
                  <a16:creationId xmlns:a16="http://schemas.microsoft.com/office/drawing/2014/main" id="{2757C352-77AD-D9BA-F956-2840BA8784C1}"/>
                </a:ext>
              </a:extLst>
            </p:cNvPr>
            <p:cNvSpPr/>
            <p:nvPr/>
          </p:nvSpPr>
          <p:spPr>
            <a:xfrm flipV="1">
              <a:off x="10004257" y="-92926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397FD469-1EC6-4400-37B4-C5187ED9531D}"/>
                </a:ext>
              </a:extLst>
            </p:cNvPr>
            <p:cNvSpPr/>
            <p:nvPr/>
          </p:nvSpPr>
          <p:spPr>
            <a:xfrm>
              <a:off x="5547429" y="2486722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FD770829-6FBD-CEAC-AA42-68D2CD245F83}"/>
                </a:ext>
              </a:extLst>
            </p:cNvPr>
            <p:cNvSpPr/>
            <p:nvPr/>
          </p:nvSpPr>
          <p:spPr>
            <a:xfrm flipV="1">
              <a:off x="8196146" y="4484159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AEF0D8B4-7566-C457-B57D-275F83A4A411}"/>
                </a:ext>
              </a:extLst>
            </p:cNvPr>
            <p:cNvSpPr/>
            <p:nvPr/>
          </p:nvSpPr>
          <p:spPr>
            <a:xfrm>
              <a:off x="10862004" y="2486722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82E82DE-41D4-1731-C8D3-280394980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2" y="3429000"/>
            <a:ext cx="950182" cy="9501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A250E0-A607-925A-6734-FC1110750F13}"/>
              </a:ext>
            </a:extLst>
          </p:cNvPr>
          <p:cNvGrpSpPr/>
          <p:nvPr/>
        </p:nvGrpSpPr>
        <p:grpSpPr>
          <a:xfrm>
            <a:off x="-8826676" y="0"/>
            <a:ext cx="12192000" cy="6858000"/>
            <a:chOff x="-8826676" y="0"/>
            <a:chExt cx="12192000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95744BC-7779-A405-D75A-D1B351C1BF0D}"/>
                </a:ext>
              </a:extLst>
            </p:cNvPr>
            <p:cNvGrpSpPr/>
            <p:nvPr/>
          </p:nvGrpSpPr>
          <p:grpSpPr>
            <a:xfrm>
              <a:off x="-8826676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KEY METRICS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3" name="Graphic 42" descr="Bar chart with solid fill">
              <a:extLst>
                <a:ext uri="{FF2B5EF4-FFF2-40B4-BE49-F238E27FC236}">
                  <a16:creationId xmlns:a16="http://schemas.microsoft.com/office/drawing/2014/main" id="{3A0F2E27-4E61-7F33-6521-2FD4D1FB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526189" y="3089883"/>
              <a:ext cx="550071" cy="55007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9CB6EA-19CD-48E6-FE47-BC0C9461AD18}"/>
              </a:ext>
            </a:extLst>
          </p:cNvPr>
          <p:cNvGrpSpPr/>
          <p:nvPr/>
        </p:nvGrpSpPr>
        <p:grpSpPr>
          <a:xfrm>
            <a:off x="-9647344" y="0"/>
            <a:ext cx="12192000" cy="6858000"/>
            <a:chOff x="-9647344" y="0"/>
            <a:chExt cx="1219200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BE2F0FE-33BA-BEF8-D3FE-A63B4CFE5C36}"/>
                </a:ext>
              </a:extLst>
            </p:cNvPr>
            <p:cNvGrpSpPr/>
            <p:nvPr/>
          </p:nvGrpSpPr>
          <p:grpSpPr>
            <a:xfrm>
              <a:off x="-9647344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MEETINGS &amp; INVOICES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5" name="Graphic 44" descr="Boardroom with solid fill">
              <a:extLst>
                <a:ext uri="{FF2B5EF4-FFF2-40B4-BE49-F238E27FC236}">
                  <a16:creationId xmlns:a16="http://schemas.microsoft.com/office/drawing/2014/main" id="{B3EB53E9-76F7-A9E1-BAD6-C5650BE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687456" y="3089882"/>
              <a:ext cx="631594" cy="63159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A3AB8-DD56-F23D-28E4-AFA51488AE27}"/>
              </a:ext>
            </a:extLst>
          </p:cNvPr>
          <p:cNvGrpSpPr/>
          <p:nvPr/>
        </p:nvGrpSpPr>
        <p:grpSpPr>
          <a:xfrm>
            <a:off x="-10529687" y="0"/>
            <a:ext cx="12248128" cy="6858000"/>
            <a:chOff x="-10529687" y="0"/>
            <a:chExt cx="12248128" cy="6858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D1843F0-81DA-B432-1FA5-2E82645667DB}"/>
                </a:ext>
              </a:extLst>
            </p:cNvPr>
            <p:cNvGrpSpPr/>
            <p:nvPr/>
          </p:nvGrpSpPr>
          <p:grpSpPr>
            <a:xfrm>
              <a:off x="-10529687" y="0"/>
              <a:ext cx="12248128" cy="6858000"/>
              <a:chOff x="0" y="0"/>
              <a:chExt cx="12248128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214908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OPPORTUNITY BY REVENUE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7" name="Graphic 46" descr="Coins with solid fill">
              <a:extLst>
                <a:ext uri="{FF2B5EF4-FFF2-40B4-BE49-F238E27FC236}">
                  <a16:creationId xmlns:a16="http://schemas.microsoft.com/office/drawing/2014/main" id="{AB1089F5-1BA8-7324-B7D0-5555AAEAF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95351" y="3149610"/>
              <a:ext cx="490342" cy="49034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EF4018-BC98-CBAF-51E5-A8CC3C565842}"/>
              </a:ext>
            </a:extLst>
          </p:cNvPr>
          <p:cNvGrpSpPr/>
          <p:nvPr/>
        </p:nvGrpSpPr>
        <p:grpSpPr>
          <a:xfrm>
            <a:off x="-11277858" y="0"/>
            <a:ext cx="12192000" cy="6858000"/>
            <a:chOff x="-11418905" y="0"/>
            <a:chExt cx="12192000" cy="6858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3399FA-A2BC-62B1-BA3F-C0057A6BE28C}"/>
                </a:ext>
              </a:extLst>
            </p:cNvPr>
            <p:cNvGrpSpPr/>
            <p:nvPr/>
          </p:nvGrpSpPr>
          <p:grpSpPr>
            <a:xfrm>
              <a:off x="-11418905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OPPORTUNITIES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9" name="Graphic 48" descr="Lightbulb with solid fill">
              <a:extLst>
                <a:ext uri="{FF2B5EF4-FFF2-40B4-BE49-F238E27FC236}">
                  <a16:creationId xmlns:a16="http://schemas.microsoft.com/office/drawing/2014/main" id="{F1A7DF79-AE7E-BEDF-9468-EE26F87CD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-76200" y="2971800"/>
              <a:ext cx="600777" cy="600777"/>
            </a:xfrm>
            <a:prstGeom prst="rect">
              <a:avLst/>
            </a:prstGeom>
          </p:spPr>
        </p:pic>
      </p:grpSp>
      <p:pic>
        <p:nvPicPr>
          <p:cNvPr id="2" name="Graphic 1" descr="Home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F98BFF60-3FF9-0716-F6BF-C94B9AAB1A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1AE06B8-2D77-835D-C517-D04C1515A274}"/>
              </a:ext>
            </a:extLst>
          </p:cNvPr>
          <p:cNvSpPr txBox="1"/>
          <p:nvPr/>
        </p:nvSpPr>
        <p:spPr>
          <a:xfrm>
            <a:off x="4274480" y="2095249"/>
            <a:ext cx="1931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CODES IN MY SQL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E65753-1C66-6240-44F7-D5B95780F7DF}"/>
              </a:ext>
            </a:extLst>
          </p:cNvPr>
          <p:cNvGrpSpPr/>
          <p:nvPr/>
        </p:nvGrpSpPr>
        <p:grpSpPr>
          <a:xfrm>
            <a:off x="5547429" y="-112881"/>
            <a:ext cx="8749151" cy="8968318"/>
            <a:chOff x="5547429" y="-112881"/>
            <a:chExt cx="8749151" cy="8968318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3" name="Flowchart: Extract 2">
              <a:extLst>
                <a:ext uri="{FF2B5EF4-FFF2-40B4-BE49-F238E27FC236}">
                  <a16:creationId xmlns:a16="http://schemas.microsoft.com/office/drawing/2014/main" id="{891D143C-9B0A-2036-7304-D205E6899FC5}"/>
                </a:ext>
              </a:extLst>
            </p:cNvPr>
            <p:cNvSpPr/>
            <p:nvPr/>
          </p:nvSpPr>
          <p:spPr>
            <a:xfrm>
              <a:off x="8196146" y="0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Flowchart: Extract 3">
              <a:extLst>
                <a:ext uri="{FF2B5EF4-FFF2-40B4-BE49-F238E27FC236}">
                  <a16:creationId xmlns:a16="http://schemas.microsoft.com/office/drawing/2014/main" id="{2A4C5871-4192-9134-02A1-BEEF32DF320A}"/>
                </a:ext>
              </a:extLst>
            </p:cNvPr>
            <p:cNvSpPr/>
            <p:nvPr/>
          </p:nvSpPr>
          <p:spPr>
            <a:xfrm flipV="1">
              <a:off x="6388035" y="-112881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lowchart: Extract 6">
              <a:extLst>
                <a:ext uri="{FF2B5EF4-FFF2-40B4-BE49-F238E27FC236}">
                  <a16:creationId xmlns:a16="http://schemas.microsoft.com/office/drawing/2014/main" id="{2757C352-77AD-D9BA-F956-2840BA8784C1}"/>
                </a:ext>
              </a:extLst>
            </p:cNvPr>
            <p:cNvSpPr/>
            <p:nvPr/>
          </p:nvSpPr>
          <p:spPr>
            <a:xfrm flipV="1">
              <a:off x="10004257" y="-92926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397FD469-1EC6-4400-37B4-C5187ED9531D}"/>
                </a:ext>
              </a:extLst>
            </p:cNvPr>
            <p:cNvSpPr/>
            <p:nvPr/>
          </p:nvSpPr>
          <p:spPr>
            <a:xfrm>
              <a:off x="5547429" y="2486722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FD770829-6FBD-CEAC-AA42-68D2CD245F83}"/>
                </a:ext>
              </a:extLst>
            </p:cNvPr>
            <p:cNvSpPr/>
            <p:nvPr/>
          </p:nvSpPr>
          <p:spPr>
            <a:xfrm flipV="1">
              <a:off x="8196146" y="4484159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AEF0D8B4-7566-C457-B57D-275F83A4A411}"/>
                </a:ext>
              </a:extLst>
            </p:cNvPr>
            <p:cNvSpPr/>
            <p:nvPr/>
          </p:nvSpPr>
          <p:spPr>
            <a:xfrm>
              <a:off x="10862004" y="2486722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82E82DE-41D4-1731-C8D3-280394980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2" y="3429000"/>
            <a:ext cx="950182" cy="9501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A250E0-A607-925A-6734-FC1110750F1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8826676" y="0"/>
            <a:chExt cx="12192000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95744BC-7779-A405-D75A-D1B351C1BF0D}"/>
                </a:ext>
              </a:extLst>
            </p:cNvPr>
            <p:cNvGrpSpPr/>
            <p:nvPr/>
          </p:nvGrpSpPr>
          <p:grpSpPr>
            <a:xfrm>
              <a:off x="-8826676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KEY METRICS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3" name="Graphic 42" descr="Bar chart with solid fill">
              <a:extLst>
                <a:ext uri="{FF2B5EF4-FFF2-40B4-BE49-F238E27FC236}">
                  <a16:creationId xmlns:a16="http://schemas.microsoft.com/office/drawing/2014/main" id="{3A0F2E27-4E61-7F33-6521-2FD4D1FB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526189" y="3089883"/>
              <a:ext cx="550071" cy="55007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9CB6EA-19CD-48E6-FE47-BC0C9461AD18}"/>
              </a:ext>
            </a:extLst>
          </p:cNvPr>
          <p:cNvGrpSpPr/>
          <p:nvPr/>
        </p:nvGrpSpPr>
        <p:grpSpPr>
          <a:xfrm>
            <a:off x="-9647344" y="0"/>
            <a:ext cx="12192000" cy="6858000"/>
            <a:chOff x="-9647344" y="0"/>
            <a:chExt cx="1219200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BE2F0FE-33BA-BEF8-D3FE-A63B4CFE5C36}"/>
                </a:ext>
              </a:extLst>
            </p:cNvPr>
            <p:cNvGrpSpPr/>
            <p:nvPr/>
          </p:nvGrpSpPr>
          <p:grpSpPr>
            <a:xfrm>
              <a:off x="-9647344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MEETINGS &amp; INVOICES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5" name="Graphic 44" descr="Boardroom with solid fill">
              <a:extLst>
                <a:ext uri="{FF2B5EF4-FFF2-40B4-BE49-F238E27FC236}">
                  <a16:creationId xmlns:a16="http://schemas.microsoft.com/office/drawing/2014/main" id="{B3EB53E9-76F7-A9E1-BAD6-C5650BE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687456" y="3089882"/>
              <a:ext cx="631594" cy="63159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A3AB8-DD56-F23D-28E4-AFA51488AE27}"/>
              </a:ext>
            </a:extLst>
          </p:cNvPr>
          <p:cNvGrpSpPr/>
          <p:nvPr/>
        </p:nvGrpSpPr>
        <p:grpSpPr>
          <a:xfrm>
            <a:off x="-10529687" y="0"/>
            <a:ext cx="12248128" cy="6858000"/>
            <a:chOff x="-10529687" y="0"/>
            <a:chExt cx="12248128" cy="6858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D1843F0-81DA-B432-1FA5-2E82645667DB}"/>
                </a:ext>
              </a:extLst>
            </p:cNvPr>
            <p:cNvGrpSpPr/>
            <p:nvPr/>
          </p:nvGrpSpPr>
          <p:grpSpPr>
            <a:xfrm>
              <a:off x="-10529687" y="0"/>
              <a:ext cx="12248128" cy="6858000"/>
              <a:chOff x="0" y="0"/>
              <a:chExt cx="12248128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214908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OPPORTUNITY BY REVENUE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7" name="Graphic 46" descr="Coins with solid fill">
              <a:extLst>
                <a:ext uri="{FF2B5EF4-FFF2-40B4-BE49-F238E27FC236}">
                  <a16:creationId xmlns:a16="http://schemas.microsoft.com/office/drawing/2014/main" id="{AB1089F5-1BA8-7324-B7D0-5555AAEAF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95351" y="3149610"/>
              <a:ext cx="490342" cy="49034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EF4018-BC98-CBAF-51E5-A8CC3C565842}"/>
              </a:ext>
            </a:extLst>
          </p:cNvPr>
          <p:cNvGrpSpPr/>
          <p:nvPr/>
        </p:nvGrpSpPr>
        <p:grpSpPr>
          <a:xfrm>
            <a:off x="-11277858" y="0"/>
            <a:ext cx="12192000" cy="6858000"/>
            <a:chOff x="-11418905" y="0"/>
            <a:chExt cx="12192000" cy="6858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3399FA-A2BC-62B1-BA3F-C0057A6BE28C}"/>
                </a:ext>
              </a:extLst>
            </p:cNvPr>
            <p:cNvGrpSpPr/>
            <p:nvPr/>
          </p:nvGrpSpPr>
          <p:grpSpPr>
            <a:xfrm>
              <a:off x="-11418905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OPPORTUNITIES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9" name="Graphic 48" descr="Lightbulb with solid fill">
              <a:extLst>
                <a:ext uri="{FF2B5EF4-FFF2-40B4-BE49-F238E27FC236}">
                  <a16:creationId xmlns:a16="http://schemas.microsoft.com/office/drawing/2014/main" id="{F1A7DF79-AE7E-BEDF-9468-EE26F87CD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-76200" y="2971800"/>
              <a:ext cx="600777" cy="600777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F6FAA0-164C-6605-8128-6D835EC70B50}"/>
              </a:ext>
            </a:extLst>
          </p:cNvPr>
          <p:cNvSpPr/>
          <p:nvPr/>
        </p:nvSpPr>
        <p:spPr>
          <a:xfrm>
            <a:off x="3093663" y="613378"/>
            <a:ext cx="1651820" cy="47194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CROSS</a:t>
            </a:r>
            <a:r>
              <a:rPr lang="en-US" sz="1600" dirty="0">
                <a:latin typeface="Arial Black" panose="020B0A04020102020204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SELL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4A4422-38AF-3C6B-AC39-09E9296FB4C2}"/>
              </a:ext>
            </a:extLst>
          </p:cNvPr>
          <p:cNvSpPr/>
          <p:nvPr/>
        </p:nvSpPr>
        <p:spPr>
          <a:xfrm>
            <a:off x="6170241" y="613378"/>
            <a:ext cx="1651820" cy="47194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NEW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BDDDA7-E920-6993-28BD-C6A89B0A97B3}"/>
              </a:ext>
            </a:extLst>
          </p:cNvPr>
          <p:cNvSpPr/>
          <p:nvPr/>
        </p:nvSpPr>
        <p:spPr>
          <a:xfrm>
            <a:off x="9178347" y="613378"/>
            <a:ext cx="1651820" cy="47194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RENEWAL</a:t>
            </a:r>
            <a:endParaRPr lang="en-IN" sz="1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D3C745-72FA-108D-F5BD-A0454FDE2F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8" y="1484125"/>
            <a:ext cx="8604325" cy="48399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4291C9-E0D0-6AA1-3D3E-580C5D27B6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25" y="1499358"/>
            <a:ext cx="8604325" cy="48399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65FA4F-1B6F-8916-3A2C-7BFFC56006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13" y="1499358"/>
            <a:ext cx="8604323" cy="48399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F7C415EB-A889-C4B4-1437-59DB2233DA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6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1" animBg="1"/>
      <p:bldP spid="10" grpId="1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1AE06B8-2D77-835D-C517-D04C1515A274}"/>
              </a:ext>
            </a:extLst>
          </p:cNvPr>
          <p:cNvSpPr txBox="1"/>
          <p:nvPr/>
        </p:nvSpPr>
        <p:spPr>
          <a:xfrm>
            <a:off x="4274480" y="2095249"/>
            <a:ext cx="1931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CODES IN MY SQL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E65753-1C66-6240-44F7-D5B95780F7DF}"/>
              </a:ext>
            </a:extLst>
          </p:cNvPr>
          <p:cNvGrpSpPr/>
          <p:nvPr/>
        </p:nvGrpSpPr>
        <p:grpSpPr>
          <a:xfrm>
            <a:off x="5547429" y="-112881"/>
            <a:ext cx="8749151" cy="8968318"/>
            <a:chOff x="5547429" y="-112881"/>
            <a:chExt cx="8749151" cy="8968318"/>
          </a:xfrm>
          <a:blipFill dpi="0" rotWithShape="0">
            <a:blip r:embed="rId2"/>
            <a:srcRect/>
            <a:stretch>
              <a:fillRect/>
            </a:stretch>
          </a:blipFill>
        </p:grpSpPr>
        <p:sp>
          <p:nvSpPr>
            <p:cNvPr id="3" name="Flowchart: Extract 2">
              <a:extLst>
                <a:ext uri="{FF2B5EF4-FFF2-40B4-BE49-F238E27FC236}">
                  <a16:creationId xmlns:a16="http://schemas.microsoft.com/office/drawing/2014/main" id="{891D143C-9B0A-2036-7304-D205E6899FC5}"/>
                </a:ext>
              </a:extLst>
            </p:cNvPr>
            <p:cNvSpPr/>
            <p:nvPr/>
          </p:nvSpPr>
          <p:spPr>
            <a:xfrm>
              <a:off x="8196146" y="0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Flowchart: Extract 3">
              <a:extLst>
                <a:ext uri="{FF2B5EF4-FFF2-40B4-BE49-F238E27FC236}">
                  <a16:creationId xmlns:a16="http://schemas.microsoft.com/office/drawing/2014/main" id="{2A4C5871-4192-9134-02A1-BEEF32DF320A}"/>
                </a:ext>
              </a:extLst>
            </p:cNvPr>
            <p:cNvSpPr/>
            <p:nvPr/>
          </p:nvSpPr>
          <p:spPr>
            <a:xfrm flipV="1">
              <a:off x="6388035" y="-112881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lowchart: Extract 6">
              <a:extLst>
                <a:ext uri="{FF2B5EF4-FFF2-40B4-BE49-F238E27FC236}">
                  <a16:creationId xmlns:a16="http://schemas.microsoft.com/office/drawing/2014/main" id="{2757C352-77AD-D9BA-F956-2840BA8784C1}"/>
                </a:ext>
              </a:extLst>
            </p:cNvPr>
            <p:cNvSpPr/>
            <p:nvPr/>
          </p:nvSpPr>
          <p:spPr>
            <a:xfrm flipV="1">
              <a:off x="10004257" y="-92926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397FD469-1EC6-4400-37B4-C5187ED9531D}"/>
                </a:ext>
              </a:extLst>
            </p:cNvPr>
            <p:cNvSpPr/>
            <p:nvPr/>
          </p:nvSpPr>
          <p:spPr>
            <a:xfrm>
              <a:off x="5547429" y="2486722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FD770829-6FBD-CEAC-AA42-68D2CD245F83}"/>
                </a:ext>
              </a:extLst>
            </p:cNvPr>
            <p:cNvSpPr/>
            <p:nvPr/>
          </p:nvSpPr>
          <p:spPr>
            <a:xfrm flipV="1">
              <a:off x="8196146" y="4484159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AEF0D8B4-7566-C457-B57D-275F83A4A411}"/>
                </a:ext>
              </a:extLst>
            </p:cNvPr>
            <p:cNvSpPr/>
            <p:nvPr/>
          </p:nvSpPr>
          <p:spPr>
            <a:xfrm>
              <a:off x="10862004" y="2486722"/>
              <a:ext cx="3434576" cy="4371278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82E82DE-41D4-1731-C8D3-280394980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2" y="3429000"/>
            <a:ext cx="950182" cy="9501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A250E0-A607-925A-6734-FC1110750F1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8826676" y="0"/>
            <a:chExt cx="12192000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95744BC-7779-A405-D75A-D1B351C1BF0D}"/>
                </a:ext>
              </a:extLst>
            </p:cNvPr>
            <p:cNvGrpSpPr/>
            <p:nvPr/>
          </p:nvGrpSpPr>
          <p:grpSpPr>
            <a:xfrm>
              <a:off x="-8826676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KEY METRICS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3" name="Graphic 42" descr="Bar chart with solid fill">
              <a:extLst>
                <a:ext uri="{FF2B5EF4-FFF2-40B4-BE49-F238E27FC236}">
                  <a16:creationId xmlns:a16="http://schemas.microsoft.com/office/drawing/2014/main" id="{3A0F2E27-4E61-7F33-6521-2FD4D1FB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526189" y="3089883"/>
              <a:ext cx="550071" cy="55007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9CB6EA-19CD-48E6-FE47-BC0C9461AD18}"/>
              </a:ext>
            </a:extLst>
          </p:cNvPr>
          <p:cNvGrpSpPr/>
          <p:nvPr/>
        </p:nvGrpSpPr>
        <p:grpSpPr>
          <a:xfrm>
            <a:off x="-818925" y="0"/>
            <a:ext cx="12192000" cy="6858000"/>
            <a:chOff x="-9647344" y="0"/>
            <a:chExt cx="1219200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BE2F0FE-33BA-BEF8-D3FE-A63B4CFE5C36}"/>
                </a:ext>
              </a:extLst>
            </p:cNvPr>
            <p:cNvGrpSpPr/>
            <p:nvPr/>
          </p:nvGrpSpPr>
          <p:grpSpPr>
            <a:xfrm>
              <a:off x="-9647344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MEETINGS &amp; INVOICES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5" name="Graphic 44" descr="Boardroom with solid fill">
              <a:extLst>
                <a:ext uri="{FF2B5EF4-FFF2-40B4-BE49-F238E27FC236}">
                  <a16:creationId xmlns:a16="http://schemas.microsoft.com/office/drawing/2014/main" id="{B3EB53E9-76F7-A9E1-BAD6-C5650BE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687456" y="3089882"/>
              <a:ext cx="631594" cy="63159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A3AB8-DD56-F23D-28E4-AFA51488AE27}"/>
              </a:ext>
            </a:extLst>
          </p:cNvPr>
          <p:cNvGrpSpPr/>
          <p:nvPr/>
        </p:nvGrpSpPr>
        <p:grpSpPr>
          <a:xfrm>
            <a:off x="-10529687" y="0"/>
            <a:ext cx="12248128" cy="6858000"/>
            <a:chOff x="-10529687" y="0"/>
            <a:chExt cx="12248128" cy="6858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D1843F0-81DA-B432-1FA5-2E82645667DB}"/>
                </a:ext>
              </a:extLst>
            </p:cNvPr>
            <p:cNvGrpSpPr/>
            <p:nvPr/>
          </p:nvGrpSpPr>
          <p:grpSpPr>
            <a:xfrm>
              <a:off x="-10529687" y="0"/>
              <a:ext cx="12248128" cy="6858000"/>
              <a:chOff x="0" y="0"/>
              <a:chExt cx="12248128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214908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OPPORTUNITY BY REVENUE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7" name="Graphic 46" descr="Coins with solid fill">
              <a:extLst>
                <a:ext uri="{FF2B5EF4-FFF2-40B4-BE49-F238E27FC236}">
                  <a16:creationId xmlns:a16="http://schemas.microsoft.com/office/drawing/2014/main" id="{AB1089F5-1BA8-7324-B7D0-5555AAEAF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895351" y="3149610"/>
              <a:ext cx="490342" cy="49034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EF4018-BC98-CBAF-51E5-A8CC3C565842}"/>
              </a:ext>
            </a:extLst>
          </p:cNvPr>
          <p:cNvGrpSpPr/>
          <p:nvPr/>
        </p:nvGrpSpPr>
        <p:grpSpPr>
          <a:xfrm>
            <a:off x="-11277858" y="0"/>
            <a:ext cx="12192000" cy="6858000"/>
            <a:chOff x="-11418905" y="0"/>
            <a:chExt cx="12192000" cy="6858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3399FA-A2BC-62B1-BA3F-C0057A6BE28C}"/>
                </a:ext>
              </a:extLst>
            </p:cNvPr>
            <p:cNvGrpSpPr/>
            <p:nvPr/>
          </p:nvGrpSpPr>
          <p:grpSpPr>
            <a:xfrm>
              <a:off x="-11418905" y="0"/>
              <a:ext cx="12192000" cy="6858000"/>
              <a:chOff x="0" y="0"/>
              <a:chExt cx="12192000" cy="685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3BFBAB-396E-5991-5C88-317B61CAB40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8E837CC-7EE0-851D-607D-C26C2A9C84DE}"/>
                  </a:ext>
                </a:extLst>
              </p:cNvPr>
              <p:cNvSpPr/>
              <p:nvPr/>
            </p:nvSpPr>
            <p:spPr>
              <a:xfrm>
                <a:off x="11158780" y="0"/>
                <a:ext cx="103322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br>
                  <a:rPr lang="en-US" sz="2000" b="1" dirty="0">
                    <a:latin typeface="Arial Black" panose="020B0A04020102020204" pitchFamily="34" charset="0"/>
                  </a:rPr>
                </a:br>
                <a:br>
                  <a:rPr lang="en-US" sz="2000" b="1" dirty="0">
                    <a:latin typeface="Arial Black" panose="020B0A04020102020204" pitchFamily="34" charset="0"/>
                  </a:rPr>
                </a:br>
                <a:r>
                  <a:rPr lang="en-US" sz="2000" b="1" dirty="0">
                    <a:latin typeface="Arial Black" panose="020B0A04020102020204" pitchFamily="34" charset="0"/>
                  </a:rPr>
                  <a:t>OPPORTUNITIES</a:t>
                </a:r>
                <a:endParaRPr lang="en-IN" sz="2000" b="1" dirty="0"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49" name="Graphic 48" descr="Lightbulb with solid fill">
              <a:extLst>
                <a:ext uri="{FF2B5EF4-FFF2-40B4-BE49-F238E27FC236}">
                  <a16:creationId xmlns:a16="http://schemas.microsoft.com/office/drawing/2014/main" id="{F1A7DF79-AE7E-BEDF-9468-EE26F87CD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-76200" y="2971800"/>
              <a:ext cx="600777" cy="60077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F6FAA0-164C-6605-8128-6D835EC70B50}"/>
              </a:ext>
            </a:extLst>
          </p:cNvPr>
          <p:cNvSpPr/>
          <p:nvPr/>
        </p:nvSpPr>
        <p:spPr>
          <a:xfrm>
            <a:off x="2266006" y="359418"/>
            <a:ext cx="1607494" cy="74548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YEARLY MEETING COUNT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4A4422-38AF-3C6B-AC39-09E9296FB4C2}"/>
              </a:ext>
            </a:extLst>
          </p:cNvPr>
          <p:cNvSpPr/>
          <p:nvPr/>
        </p:nvSpPr>
        <p:spPr>
          <a:xfrm>
            <a:off x="5386205" y="359418"/>
            <a:ext cx="1607494" cy="74548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NO OF MEETING BY ACC EXEC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ABDDDA7-E920-6993-28BD-C6A89B0A97B3}"/>
              </a:ext>
            </a:extLst>
          </p:cNvPr>
          <p:cNvSpPr/>
          <p:nvPr/>
        </p:nvSpPr>
        <p:spPr>
          <a:xfrm>
            <a:off x="8482488" y="359418"/>
            <a:ext cx="1607494" cy="74548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NO OF INVOICE BY ACC EXEC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B3D406-9F58-8F19-689A-EEC7E8EDB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18" y="1478788"/>
            <a:ext cx="8623300" cy="48506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32FEC6-03B9-ABD4-6DC0-74F453386D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59" y="1497193"/>
            <a:ext cx="8648419" cy="4864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DCDE44-61BD-D1D0-6BE6-9EC2D84F55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15" y="1496373"/>
            <a:ext cx="8673459" cy="48788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Graphic 1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3B440A43-CCAD-F173-A48E-0808198B19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64008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1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1744</TotalTime>
  <Words>454</Words>
  <Application>Microsoft Office PowerPoint</Application>
  <PresentationFormat>Widescreen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Wingdings</vt:lpstr>
      <vt:lpstr>Wingdings 3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Sambathina Dhamanidhi</dc:creator>
  <cp:lastModifiedBy>Sambathina Dhamanidhi</cp:lastModifiedBy>
  <cp:revision>448</cp:revision>
  <dcterms:created xsi:type="dcterms:W3CDTF">2024-08-21T12:15:24Z</dcterms:created>
  <dcterms:modified xsi:type="dcterms:W3CDTF">2024-08-28T09:26:31Z</dcterms:modified>
</cp:coreProperties>
</file>